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9.xml" ContentType="application/vnd.openxmlformats-officedocument.themeOverr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sldIdLst>
    <p:sldId id="270" r:id="rId5"/>
    <p:sldId id="257" r:id="rId6"/>
    <p:sldId id="265" r:id="rId7"/>
    <p:sldId id="266" r:id="rId8"/>
    <p:sldId id="260" r:id="rId9"/>
    <p:sldId id="264" r:id="rId10"/>
    <p:sldId id="268" r:id="rId11"/>
    <p:sldId id="271" r:id="rId12"/>
    <p:sldId id="272" r:id="rId13"/>
    <p:sldId id="269" r:id="rId14"/>
    <p:sldId id="267" r:id="rId15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BFB"/>
    <a:srgbClr val="028B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3A8624-1884-5D21-2309-3E4F6396DCF0}" v="168" dt="2022-12-10T02:46:43.777"/>
    <p1510:client id="{366BBCE0-CCFB-A532-37FF-F6FE8587827B}" v="389" dt="2022-12-09T23:09:27.975"/>
    <p1510:client id="{3ED5D203-78A6-460B-8B6F-45F5CD8E2284}" v="3" dt="2022-12-10T02:51:12.234"/>
    <p1510:client id="{91A32695-4264-4C1C-9077-D095AABC1C45}" v="40" dt="2022-12-10T03:17:00.575"/>
    <p1510:client id="{9FBFEFD8-0F89-1F48-B881-D81F1F6E57F9}" v="2785" vWet="2807" dt="2022-12-10T01:40:47.699"/>
    <p1510:client id="{BAC93C6B-4F09-5F99-C455-7C8DA0339AB2}" v="11" dt="2022-12-10T01:41:04.994"/>
    <p1510:client id="{C1B81C28-79AE-46CB-97B6-66128ECE0C0C}" v="141" dt="2022-12-10T01:14:22.034"/>
    <p1510:client id="{D6B3CC00-18FB-4A9C-BA4E-48112C724249}" v="1" dt="2022-12-10T02:39:02.894"/>
    <p1510:client id="{E041FD7A-C4CC-446A-B46A-48D2B8F2336E}" v="3" dt="2022-12-10T03:17:05.493"/>
    <p1510:client id="{F4ADA182-04C8-7943-AC7E-900116F72C6A}" v="3" dt="2022-12-10T03:16:34.1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Estilo medio 4 - Énfasis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8FB837D-C827-4EFA-A057-4D05807E0F7C}" styleName="Estilo temático 1 - Énfasis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8D230F3-CF80-4859-8CE7-A43EE81993B5}" styleName="Estilo claro 1 - Acento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Estilo claro 1 - Acento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36329-115A-D945-B965-7B60FB4A3CF3}" type="datetimeFigureOut">
              <a:rPr lang="es-CO" smtClean="0"/>
              <a:t>9/12/2022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E61C26-8BAB-224F-91C9-E34C9842E50F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58643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E61C26-8BAB-224F-91C9-E34C9842E50F}" type="slidenum">
              <a:rPr lang="es-CO" smtClean="0"/>
              <a:t>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86248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E61C26-8BAB-224F-91C9-E34C9842E50F}" type="slidenum">
              <a:rPr lang="es-CO" smtClean="0"/>
              <a:t>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421976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ct val="107000"/>
              </a:lnSpc>
              <a:spcBef>
                <a:spcPts val="0"/>
              </a:spcBef>
            </a:pPr>
            <a:endParaRPr lang="es-CO">
              <a:solidFill>
                <a:schemeClr val="bg1"/>
              </a:solidFill>
              <a:latin typeface="+mj-lt"/>
              <a:cs typeface="Calibri Light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E61C26-8BAB-224F-91C9-E34C9842E50F}" type="slidenum">
              <a:rPr lang="es-CO" smtClean="0"/>
              <a:t>5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836874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sz="1200">
                <a:solidFill>
                  <a:srgbClr val="262626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Videos analizados: 123. publicados entre el 16 de febrero de 2021 y 30 de agosto de 2022.</a:t>
            </a:r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E61C26-8BAB-224F-91C9-E34C9842E50F}" type="slidenum">
              <a:rPr lang="es-CO" smtClean="0"/>
              <a:t>6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49176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CO" sz="1200">
                <a:latin typeface="+mj-lt"/>
              </a:rPr>
              <a:t>YouTube encuentra videos para los usuarios en lugar de usuarios para los videos.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CO" sz="1200">
                <a:latin typeface="+mj-lt"/>
              </a:rPr>
              <a:t>Los videos de YouTube se clasifican según dos categorías: personalización del usuario y rendimiento del video.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CO" sz="1200">
                <a:latin typeface="+mj-lt"/>
              </a:rPr>
              <a:t>Será más importante concentrarse en conocer a la audiencia y el tipo de contenido que les gusta, más que en el número de suscriptores y saber cómo funciona el algoritmo.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CO" sz="1200">
                <a:latin typeface="+mj-lt"/>
              </a:rPr>
              <a:t>Factores que afectan la cantidad de visualizaciones son : Interés en el tema, Competencia, Estacionalidad.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CO" sz="1200">
                <a:latin typeface="+mj-lt"/>
              </a:rPr>
              <a:t>se identifica que la duración de los videos, así como el número de días después de su carga en YouTube también incide en el éxito del video.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CO" sz="1200">
                <a:latin typeface="+mj-lt"/>
              </a:rPr>
              <a:t>La generación de publicidad en el contenido de los canales es una variable de gran relevancia para los creadores de contenido y es a la vez uno de los </a:t>
            </a:r>
            <a:r>
              <a:rPr lang="es-CO" sz="1200" err="1">
                <a:latin typeface="+mj-lt"/>
              </a:rPr>
              <a:t>apalancadores</a:t>
            </a:r>
            <a:r>
              <a:rPr lang="es-CO" sz="1200">
                <a:latin typeface="+mj-lt"/>
              </a:rPr>
              <a:t> del crecimiento de YouTube. </a:t>
            </a:r>
          </a:p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E61C26-8BAB-224F-91C9-E34C9842E50F}" type="slidenum">
              <a:rPr lang="es-CO" smtClean="0"/>
              <a:t>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501916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,Sans-Serif"/>
              <a:buChar char="•"/>
            </a:pPr>
            <a:endParaRPr lang="es-CO"/>
          </a:p>
          <a:p>
            <a:r>
              <a:rPr lang="es-CO" b="1"/>
              <a:t>Optimización</a:t>
            </a:r>
            <a:endParaRPr lang="en-US"/>
          </a:p>
          <a:p>
            <a:pPr marL="285750" indent="-285750">
              <a:buFont typeface="Arial,Sans-Serif"/>
              <a:buChar char="•"/>
            </a:pPr>
            <a:r>
              <a:rPr lang="es-CO"/>
              <a:t>Logística: L1 con C = 2.63</a:t>
            </a:r>
            <a:endParaRPr lang="en-US"/>
          </a:p>
          <a:p>
            <a:pPr marL="285750" indent="-285750">
              <a:buFont typeface="Arial,Sans-Serif"/>
              <a:buChar char="•"/>
            </a:pPr>
            <a:r>
              <a:rPr lang="es-CO"/>
              <a:t>Árbol: </a:t>
            </a:r>
            <a:r>
              <a:rPr lang="es-CO" err="1"/>
              <a:t>max_depth</a:t>
            </a:r>
            <a:r>
              <a:rPr lang="es-CO"/>
              <a:t> = 11, criterio = </a:t>
            </a:r>
            <a:r>
              <a:rPr lang="es-CO" err="1"/>
              <a:t>gini</a:t>
            </a:r>
          </a:p>
          <a:p>
            <a:pPr marL="285750" indent="-285750">
              <a:buFont typeface="Arial,Sans-Serif"/>
              <a:buChar char="•"/>
            </a:pPr>
            <a:r>
              <a:rPr lang="es-CO"/>
              <a:t>KNN: K = 6 y distancia Manhattan</a:t>
            </a:r>
            <a:endParaRPr lang="en-US"/>
          </a:p>
          <a:p>
            <a:pPr marL="285750" indent="-285750">
              <a:buFont typeface="Arial,Sans-Serif"/>
              <a:buChar char="•"/>
            </a:pPr>
            <a:r>
              <a:rPr lang="es-CO"/>
              <a:t>SVM: </a:t>
            </a:r>
            <a:r>
              <a:rPr lang="es-CO" err="1"/>
              <a:t>kernel</a:t>
            </a:r>
            <a:r>
              <a:rPr lang="es-CO"/>
              <a:t> lineal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E61C26-8BAB-224F-91C9-E34C9842E50F}" type="slidenum">
              <a:rPr lang="es-CO" smtClean="0"/>
              <a:t>11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82565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82206F-89F9-1CF8-1237-1B18057A79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7392175-8806-428A-A711-93C7B8DA9C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921247-F1D1-9AA4-88E5-0CD4D22D5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0AD5D-DF95-C64C-86DA-8E4B78E67A1B}" type="datetimeFigureOut">
              <a:rPr lang="es-CO" smtClean="0"/>
              <a:t>9/12/2022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C2F236-263F-C4F0-0E9B-4BE811E4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1D1154-ABE2-B599-33D3-6DB4FD0C2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0B962-D16D-6C44-84C9-A7A254A62A98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8273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4096CF-ADDC-EBB2-B6DF-548B297D7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6178FD7-5CC4-CC0A-4B98-55E4088AAD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54827B3-1EA2-66A3-A3FC-D7955F6EA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0AD5D-DF95-C64C-86DA-8E4B78E67A1B}" type="datetimeFigureOut">
              <a:rPr lang="es-CO" smtClean="0"/>
              <a:t>9/12/2022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97F04C8-CEBF-D490-387D-9989B0091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B658DAE-B8DB-C714-691A-540E18CCF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0B962-D16D-6C44-84C9-A7A254A62A98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40601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7A7FBCE-090C-7C2F-45A9-84C5F2B64B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797D8D8-3B57-8EAC-7A81-5D20AEEB43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06A30D9-DA19-CAB1-5722-C797B552F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0AD5D-DF95-C64C-86DA-8E4B78E67A1B}" type="datetimeFigureOut">
              <a:rPr lang="es-CO" smtClean="0"/>
              <a:t>9/12/2022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255FFA4-2554-1EBC-570C-DAC7DAADF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9585CC-479F-02DC-6DDC-4CB87A5DE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0B962-D16D-6C44-84C9-A7A254A62A98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3611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E3804E-9628-B903-A07F-6E7457C99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304907-C009-5108-0F36-9432EBCAC3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485466A-2C8E-D963-1765-D6228C275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0AD5D-DF95-C64C-86DA-8E4B78E67A1B}" type="datetimeFigureOut">
              <a:rPr lang="es-CO" smtClean="0"/>
              <a:t>9/12/2022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7E3F3E6-06EF-F60D-0623-C4022C57E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5A51753-E7E5-4F09-3FCA-90CC008FF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0B962-D16D-6C44-84C9-A7A254A62A98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30116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EB2D96-504B-0AB7-3657-F326E45F4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590882F-D2F5-4644-354B-AA30406AE6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7592E1A-043B-93FB-562D-1FBFA4A89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0AD5D-DF95-C64C-86DA-8E4B78E67A1B}" type="datetimeFigureOut">
              <a:rPr lang="es-CO" smtClean="0"/>
              <a:t>9/12/2022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218C57D-6C5D-4D6D-3BDD-9A3F59327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DB54AED-3878-8543-036F-0FDD9B48B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0B962-D16D-6C44-84C9-A7A254A62A98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75687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24FAAD-D6F4-7A6B-C928-A4C5BBF39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8CA11D8-FB19-262A-003D-DF3DB034B6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B138DD3-DAAC-A3C1-7F13-6C3B7CAFA3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407501C-4A9C-D3A6-19E8-78DCA9E3A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0AD5D-DF95-C64C-86DA-8E4B78E67A1B}" type="datetimeFigureOut">
              <a:rPr lang="es-CO" smtClean="0"/>
              <a:t>9/12/2022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46858C2-00D9-918C-8BA8-CB7819682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F4597E4-0A46-0D01-84F8-7C2255FA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0B962-D16D-6C44-84C9-A7A254A62A98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66688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5387F8-E864-348C-19BD-F2D241DF9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8E214BE-9828-5CDA-B357-50AAD6CBA9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D37947C-1FAB-67CF-8313-056A47DB8D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348DE15-F1E0-A5AD-1F64-08096D3D34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D2B2377-2733-AED0-5722-EF91BA42D1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4F2BF6B-9E3F-1B20-7FA6-5B30278E5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0AD5D-DF95-C64C-86DA-8E4B78E67A1B}" type="datetimeFigureOut">
              <a:rPr lang="es-CO" smtClean="0"/>
              <a:t>9/12/2022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B3D7E85-7685-02CB-6AE5-F8366B9B0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557B801-8D87-FE91-5E83-886F89DFB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0B962-D16D-6C44-84C9-A7A254A62A98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5511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452B57-76E0-5EF3-EF3E-E2F765523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1200E09-D0D7-9896-092B-FB7DD2A02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0AD5D-DF95-C64C-86DA-8E4B78E67A1B}" type="datetimeFigureOut">
              <a:rPr lang="es-CO" smtClean="0"/>
              <a:t>9/12/2022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A172FED-C447-9B60-0CB3-99BE9DC60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3DDAB65-C494-82F3-BA0E-91264E04C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0B962-D16D-6C44-84C9-A7A254A62A98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69103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7A36D54-7622-A1C2-6F14-F19AE536E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0AD5D-DF95-C64C-86DA-8E4B78E67A1B}" type="datetimeFigureOut">
              <a:rPr lang="es-CO" smtClean="0"/>
              <a:t>9/12/2022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3370B43-8453-A3A9-21BC-6FA683CBE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DE764B4-2533-FCCC-DF73-C6BAA393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0B962-D16D-6C44-84C9-A7A254A62A98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39153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F1F029-3BF4-58B0-4153-DA7032D12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787954D-1CB5-F836-0AF3-488C6DAA5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D78D094-78E2-914A-E500-D93E327DA0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02EE461-B1B6-661A-5634-79D83EE87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0AD5D-DF95-C64C-86DA-8E4B78E67A1B}" type="datetimeFigureOut">
              <a:rPr lang="es-CO" smtClean="0"/>
              <a:t>9/12/2022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0F0E42A-DF56-B6A2-5A46-F990529A3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9E69396-D63B-BC3D-F134-C9E9B32F7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0B962-D16D-6C44-84C9-A7A254A62A98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09023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C6E4C3-A1B4-59FE-EC83-3F7954487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7982E17-47EF-486A-A240-E82E88A8FB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8B97535-1D66-91AC-1542-77D21A7F12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2C7BB5E-D0B0-6EBD-B255-88697BB8F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0AD5D-DF95-C64C-86DA-8E4B78E67A1B}" type="datetimeFigureOut">
              <a:rPr lang="es-CO" smtClean="0"/>
              <a:t>9/12/2022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EF731F8-30DB-ADBC-AC6D-D592942BC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46B2AB9-CD69-38BB-FB2F-D56B94B38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0B962-D16D-6C44-84C9-A7A254A62A98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35959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105B0E2-1EFF-CA04-DD6E-EC7D912E1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D5CDE94-37F6-7156-A628-25B6CAF86C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4CBFD98-8D00-49B5-6D9F-00440A9CE8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0AD5D-DF95-C64C-86DA-8E4B78E67A1B}" type="datetimeFigureOut">
              <a:rPr lang="es-CO" smtClean="0"/>
              <a:t>9/12/2022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2BC2D31-889E-F032-E87B-70234796A8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9FBCBCD-099A-A301-BD6A-709A52E730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F0B962-D16D-6C44-84C9-A7A254A62A98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14036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7" Type="http://schemas.openxmlformats.org/officeDocument/2006/relationships/image" Target="../media/image3.png"/><Relationship Id="rId2" Type="http://schemas.microsoft.com/office/2007/relationships/media" Target="../media/media1.mp4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8.png"/><Relationship Id="rId18" Type="http://schemas.microsoft.com/office/2007/relationships/hdphoto" Target="../media/hdphoto7.wdp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5.png"/><Relationship Id="rId12" Type="http://schemas.microsoft.com/office/2007/relationships/hdphoto" Target="../media/hdphoto4.wdp"/><Relationship Id="rId17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6" Type="http://schemas.microsoft.com/office/2007/relationships/hdphoto" Target="../media/hdphoto6.wdp"/><Relationship Id="rId20" Type="http://schemas.microsoft.com/office/2007/relationships/hdphoto" Target="../media/hdphoto8.wdp"/><Relationship Id="rId1" Type="http://schemas.openxmlformats.org/officeDocument/2006/relationships/themeOverride" Target="../theme/themeOverride2.xml"/><Relationship Id="rId6" Type="http://schemas.microsoft.com/office/2007/relationships/hdphoto" Target="../media/hdphoto1.wdp"/><Relationship Id="rId11" Type="http://schemas.openxmlformats.org/officeDocument/2006/relationships/image" Target="../media/image7.png"/><Relationship Id="rId5" Type="http://schemas.openxmlformats.org/officeDocument/2006/relationships/image" Target="../media/image4.png"/><Relationship Id="rId15" Type="http://schemas.openxmlformats.org/officeDocument/2006/relationships/image" Target="../media/image9.png"/><Relationship Id="rId10" Type="http://schemas.microsoft.com/office/2007/relationships/hdphoto" Target="../media/hdphoto3.wdp"/><Relationship Id="rId19" Type="http://schemas.openxmlformats.org/officeDocument/2006/relationships/image" Target="../media/image11.png"/><Relationship Id="rId4" Type="http://schemas.openxmlformats.org/officeDocument/2006/relationships/image" Target="../media/image2.png"/><Relationship Id="rId9" Type="http://schemas.openxmlformats.org/officeDocument/2006/relationships/image" Target="../media/image6.png"/><Relationship Id="rId14" Type="http://schemas.microsoft.com/office/2007/relationships/hdphoto" Target="../media/hdphoto5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notesSlide" Target="../notesSlides/notesSlide4.xml"/><Relationship Id="rId7" Type="http://schemas.microsoft.com/office/2007/relationships/hdphoto" Target="../media/hdphoto9.wdp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2.png"/><Relationship Id="rId9" Type="http://schemas.microsoft.com/office/2007/relationships/hdphoto" Target="../media/hdphoto10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3EF54DC-235B-56A9-FB39-77AD1F6CC7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7FF4726D-36A8-CF2F-1CC8-036423DFCCA7}"/>
              </a:ext>
            </a:extLst>
          </p:cNvPr>
          <p:cNvSpPr txBox="1">
            <a:spLocks/>
          </p:cNvSpPr>
          <p:nvPr/>
        </p:nvSpPr>
        <p:spPr>
          <a:xfrm>
            <a:off x="609600" y="1404352"/>
            <a:ext cx="5207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>
                <a:solidFill>
                  <a:schemeClr val="bg1"/>
                </a:solidFill>
              </a:rPr>
              <a:t>Modelo de Clasificación de Videos de YouTube: </a:t>
            </a:r>
          </a:p>
          <a:p>
            <a:r>
              <a:rPr lang="es-CO">
                <a:solidFill>
                  <a:schemeClr val="bg1"/>
                </a:solidFill>
              </a:rPr>
              <a:t>Caso DelcaVideography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96909371-EAC3-EF77-5F03-14E3BDB66B3F}"/>
              </a:ext>
            </a:extLst>
          </p:cNvPr>
          <p:cNvSpPr txBox="1">
            <a:spLocks/>
          </p:cNvSpPr>
          <p:nvPr/>
        </p:nvSpPr>
        <p:spPr>
          <a:xfrm>
            <a:off x="7026114" y="1773238"/>
            <a:ext cx="3540286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7000"/>
              </a:lnSpc>
              <a:spcBef>
                <a:spcPts val="0"/>
              </a:spcBef>
              <a:buNone/>
            </a:pPr>
            <a:r>
              <a:rPr lang="es-CO" sz="180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Mariana Agudelo Zuluaga </a:t>
            </a:r>
          </a:p>
          <a:p>
            <a:pPr marL="0" indent="0">
              <a:lnSpc>
                <a:spcPct val="107000"/>
              </a:lnSpc>
              <a:spcBef>
                <a:spcPts val="0"/>
              </a:spcBef>
              <a:buNone/>
            </a:pPr>
            <a:r>
              <a:rPr lang="es-CO" sz="180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Andrés Mauricio Cano Campiño </a:t>
            </a:r>
          </a:p>
          <a:p>
            <a:pPr marL="0" indent="0">
              <a:lnSpc>
                <a:spcPct val="107000"/>
              </a:lnSpc>
              <a:spcBef>
                <a:spcPts val="0"/>
              </a:spcBef>
              <a:buNone/>
            </a:pPr>
            <a:r>
              <a:rPr lang="es-CO" sz="180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Esteban Castro Castaño </a:t>
            </a:r>
          </a:p>
          <a:p>
            <a:pPr marL="0" indent="0">
              <a:lnSpc>
                <a:spcPct val="107000"/>
              </a:lnSpc>
              <a:spcBef>
                <a:spcPts val="0"/>
              </a:spcBef>
              <a:buNone/>
            </a:pPr>
            <a:r>
              <a:rPr lang="es-CO" sz="180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Juan David Gallego Montoya</a:t>
            </a:r>
          </a:p>
          <a:p>
            <a:pPr marL="0" indent="0">
              <a:lnSpc>
                <a:spcPct val="107000"/>
              </a:lnSpc>
              <a:spcBef>
                <a:spcPts val="0"/>
              </a:spcBef>
              <a:buNone/>
            </a:pPr>
            <a:r>
              <a:rPr lang="es-CO" sz="180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Vanessa Osorio Urrea</a:t>
            </a:r>
          </a:p>
          <a:p>
            <a:pPr marL="0" indent="0">
              <a:buNone/>
            </a:pPr>
            <a:endParaRPr lang="es-CO" sz="3200"/>
          </a:p>
        </p:txBody>
      </p:sp>
    </p:spTree>
    <p:extLst>
      <p:ext uri="{BB962C8B-B14F-4D97-AF65-F5344CB8AC3E}">
        <p14:creationId xmlns:p14="http://schemas.microsoft.com/office/powerpoint/2010/main" val="3689573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45DBEFCF-25B7-7441-44A9-94ADC145084B}"/>
              </a:ext>
            </a:extLst>
          </p:cNvPr>
          <p:cNvSpPr/>
          <p:nvPr/>
        </p:nvSpPr>
        <p:spPr>
          <a:xfrm>
            <a:off x="0" y="578084"/>
            <a:ext cx="12200220" cy="62799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3F88B7D-E411-B942-C1D1-52D09C25DC5B}"/>
              </a:ext>
            </a:extLst>
          </p:cNvPr>
          <p:cNvSpPr txBox="1"/>
          <p:nvPr/>
        </p:nvSpPr>
        <p:spPr>
          <a:xfrm>
            <a:off x="237744" y="54864"/>
            <a:ext cx="5477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>
                <a:solidFill>
                  <a:schemeClr val="bg1"/>
                </a:solidFill>
              </a:rPr>
              <a:t>Modelado de Variables</a:t>
            </a:r>
            <a:endParaRPr lang="es-CO" sz="280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17D7D1EE-53F6-B98B-7290-84FA154412B0}"/>
              </a:ext>
            </a:extLst>
          </p:cNvPr>
          <p:cNvSpPr txBox="1"/>
          <p:nvPr/>
        </p:nvSpPr>
        <p:spPr>
          <a:xfrm>
            <a:off x="8451674" y="1043391"/>
            <a:ext cx="3637527" cy="20313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CO" b="1">
                <a:ea typeface="+mn-lt"/>
                <a:cs typeface="+mn-lt"/>
              </a:rPr>
              <a:t>Datos</a:t>
            </a:r>
            <a:endParaRPr lang="es-E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>
                <a:ea typeface="+mn-lt"/>
                <a:cs typeface="+mn-lt"/>
              </a:rPr>
              <a:t>123 datos</a:t>
            </a:r>
            <a:r>
              <a:rPr lang="es-CO" b="1">
                <a:ea typeface="+mn-lt"/>
                <a:cs typeface="+mn-lt"/>
              </a:rPr>
              <a:t> </a:t>
            </a:r>
            <a:endParaRPr lang="es-CO">
              <a:latin typeface="Calibri Light" panose="020F0302020204030204"/>
              <a:ea typeface="+mn-lt"/>
              <a:cs typeface="Calibri Ligh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>
                <a:ea typeface="+mn-lt"/>
                <a:cs typeface="+mn-lt"/>
              </a:rPr>
              <a:t>30% para testeo (37)</a:t>
            </a:r>
            <a:endParaRPr lang="es-CO">
              <a:latin typeface="Calibri Light" panose="020F0302020204030204"/>
              <a:ea typeface="+mn-lt"/>
              <a:cs typeface="Calibri Ligh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>
                <a:ea typeface="+mn-lt"/>
                <a:cs typeface="+mn-lt"/>
              </a:rPr>
              <a:t> 70%  para entrenamiento (86)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>
              <a:latin typeface="Calibri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>
                <a:solidFill>
                  <a:schemeClr val="bg1"/>
                </a:solidFill>
                <a:latin typeface="Calibri"/>
                <a:cs typeface="Calibri"/>
              </a:rPr>
              <a:t>l y c = 1.08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>
              <a:latin typeface="Calibri"/>
              <a:cs typeface="Calibri"/>
            </a:endParaRPr>
          </a:p>
        </p:txBody>
      </p:sp>
      <p:graphicFrame>
        <p:nvGraphicFramePr>
          <p:cNvPr id="8" name="Tabla 8">
            <a:extLst>
              <a:ext uri="{FF2B5EF4-FFF2-40B4-BE49-F238E27FC236}">
                <a16:creationId xmlns:a16="http://schemas.microsoft.com/office/drawing/2014/main" id="{374BC89F-71B8-14CF-6C7C-7F2E14A3EB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5149374"/>
              </p:ext>
            </p:extLst>
          </p:nvPr>
        </p:nvGraphicFramePr>
        <p:xfrm>
          <a:off x="712653" y="1043391"/>
          <a:ext cx="7392692" cy="225552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114025">
                  <a:extLst>
                    <a:ext uri="{9D8B030D-6E8A-4147-A177-3AD203B41FA5}">
                      <a16:colId xmlns:a16="http://schemas.microsoft.com/office/drawing/2014/main" val="2333071768"/>
                    </a:ext>
                  </a:extLst>
                </a:gridCol>
                <a:gridCol w="995912">
                  <a:extLst>
                    <a:ext uri="{9D8B030D-6E8A-4147-A177-3AD203B41FA5}">
                      <a16:colId xmlns:a16="http://schemas.microsoft.com/office/drawing/2014/main" val="4118668709"/>
                    </a:ext>
                  </a:extLst>
                </a:gridCol>
                <a:gridCol w="1459433">
                  <a:extLst>
                    <a:ext uri="{9D8B030D-6E8A-4147-A177-3AD203B41FA5}">
                      <a16:colId xmlns:a16="http://schemas.microsoft.com/office/drawing/2014/main" val="3699431506"/>
                    </a:ext>
                  </a:extLst>
                </a:gridCol>
                <a:gridCol w="1356286">
                  <a:extLst>
                    <a:ext uri="{9D8B030D-6E8A-4147-A177-3AD203B41FA5}">
                      <a16:colId xmlns:a16="http://schemas.microsoft.com/office/drawing/2014/main" val="810564686"/>
                    </a:ext>
                  </a:extLst>
                </a:gridCol>
                <a:gridCol w="1204288">
                  <a:extLst>
                    <a:ext uri="{9D8B030D-6E8A-4147-A177-3AD203B41FA5}">
                      <a16:colId xmlns:a16="http://schemas.microsoft.com/office/drawing/2014/main" val="2318961888"/>
                    </a:ext>
                  </a:extLst>
                </a:gridCol>
                <a:gridCol w="1262748">
                  <a:extLst>
                    <a:ext uri="{9D8B030D-6E8A-4147-A177-3AD203B41FA5}">
                      <a16:colId xmlns:a16="http://schemas.microsoft.com/office/drawing/2014/main" val="257713783"/>
                    </a:ext>
                  </a:extLst>
                </a:gridCol>
              </a:tblGrid>
              <a:tr h="576652"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Tipo Modelo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Métrica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Regresión Logística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Árbol   Decisión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KNN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SVM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0735386"/>
                  </a:ext>
                </a:extLst>
              </a:tr>
              <a:tr h="333851">
                <a:tc>
                  <a:txBody>
                    <a:bodyPr/>
                    <a:lstStyle/>
                    <a:p>
                      <a:endParaRPr lang="es-CO" sz="160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1600">
                          <a:latin typeface="+mj-lt"/>
                        </a:rPr>
                        <a:t>R2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0.7617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sz="160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sz="160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s-CO" sz="160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187777"/>
                  </a:ext>
                </a:extLst>
              </a:tr>
              <a:tr h="333851">
                <a:tc rowSpan="2">
                  <a:txBody>
                    <a:bodyPr/>
                    <a:lstStyle/>
                    <a:p>
                      <a:r>
                        <a:rPr lang="es-CO" sz="1400">
                          <a:latin typeface="+mj-lt"/>
                        </a:rPr>
                        <a:t>Por defecto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O" sz="1600">
                          <a:latin typeface="+mj-lt"/>
                        </a:rPr>
                        <a:t>Acc. 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6836131"/>
                  </a:ext>
                </a:extLst>
              </a:tr>
              <a:tr h="333851">
                <a:tc vMerge="1">
                  <a:txBody>
                    <a:bodyPr/>
                    <a:lstStyle/>
                    <a:p>
                      <a:endParaRPr lang="es-CO" sz="160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1600">
                          <a:latin typeface="+mj-lt"/>
                        </a:rPr>
                        <a:t>Acc.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215214"/>
                  </a:ext>
                </a:extLst>
              </a:tr>
              <a:tr h="333851">
                <a:tc rowSpan="2">
                  <a:txBody>
                    <a:bodyPr/>
                    <a:lstStyle/>
                    <a:p>
                      <a:r>
                        <a:rPr lang="es-CO" sz="1400">
                          <a:latin typeface="+mj-lt"/>
                        </a:rPr>
                        <a:t>Optimizado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O" sz="1600">
                          <a:latin typeface="+mj-lt"/>
                        </a:rPr>
                        <a:t>Acc. 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3012574"/>
                  </a:ext>
                </a:extLst>
              </a:tr>
              <a:tr h="333851">
                <a:tc vMerge="1">
                  <a:txBody>
                    <a:bodyPr/>
                    <a:lstStyle/>
                    <a:p>
                      <a:endParaRPr lang="es-CO" sz="160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1600">
                          <a:latin typeface="+mj-lt"/>
                        </a:rPr>
                        <a:t>Acc.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9921737"/>
                  </a:ext>
                </a:extLst>
              </a:tr>
            </a:tbl>
          </a:graphicData>
        </a:graphic>
      </p:graphicFrame>
      <p:sp>
        <p:nvSpPr>
          <p:cNvPr id="9" name="CuadroTexto 8">
            <a:extLst>
              <a:ext uri="{FF2B5EF4-FFF2-40B4-BE49-F238E27FC236}">
                <a16:creationId xmlns:a16="http://schemas.microsoft.com/office/drawing/2014/main" id="{93E23EEB-25E2-9F3D-9C84-D64E313B70BE}"/>
              </a:ext>
            </a:extLst>
          </p:cNvPr>
          <p:cNvSpPr txBox="1"/>
          <p:nvPr/>
        </p:nvSpPr>
        <p:spPr>
          <a:xfrm>
            <a:off x="625151" y="704837"/>
            <a:ext cx="20955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i="1">
                <a:latin typeface="+mj-lt"/>
              </a:rPr>
              <a:t>Construcción: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56FA2B6-3FAF-D5F2-1B2B-46CEB10FD6D9}"/>
              </a:ext>
            </a:extLst>
          </p:cNvPr>
          <p:cNvSpPr txBox="1"/>
          <p:nvPr/>
        </p:nvSpPr>
        <p:spPr>
          <a:xfrm>
            <a:off x="712653" y="3398337"/>
            <a:ext cx="20955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i="1">
                <a:latin typeface="+mj-lt"/>
              </a:rPr>
              <a:t>Evaluación:</a:t>
            </a:r>
          </a:p>
        </p:txBody>
      </p:sp>
      <p:graphicFrame>
        <p:nvGraphicFramePr>
          <p:cNvPr id="13" name="Tabla 13">
            <a:extLst>
              <a:ext uri="{FF2B5EF4-FFF2-40B4-BE49-F238E27FC236}">
                <a16:creationId xmlns:a16="http://schemas.microsoft.com/office/drawing/2014/main" id="{8E3922F8-349B-205E-B0F7-06FC09CD5C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3125718"/>
              </p:ext>
            </p:extLst>
          </p:nvPr>
        </p:nvGraphicFramePr>
        <p:xfrm>
          <a:off x="712653" y="3736891"/>
          <a:ext cx="7392693" cy="265176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100421">
                  <a:extLst>
                    <a:ext uri="{9D8B030D-6E8A-4147-A177-3AD203B41FA5}">
                      <a16:colId xmlns:a16="http://schemas.microsoft.com/office/drawing/2014/main" val="376955219"/>
                    </a:ext>
                  </a:extLst>
                </a:gridCol>
                <a:gridCol w="1055781">
                  <a:extLst>
                    <a:ext uri="{9D8B030D-6E8A-4147-A177-3AD203B41FA5}">
                      <a16:colId xmlns:a16="http://schemas.microsoft.com/office/drawing/2014/main" val="895171857"/>
                    </a:ext>
                  </a:extLst>
                </a:gridCol>
                <a:gridCol w="1411799">
                  <a:extLst>
                    <a:ext uri="{9D8B030D-6E8A-4147-A177-3AD203B41FA5}">
                      <a16:colId xmlns:a16="http://schemas.microsoft.com/office/drawing/2014/main" val="21205161"/>
                    </a:ext>
                  </a:extLst>
                </a:gridCol>
                <a:gridCol w="1334792">
                  <a:extLst>
                    <a:ext uri="{9D8B030D-6E8A-4147-A177-3AD203B41FA5}">
                      <a16:colId xmlns:a16="http://schemas.microsoft.com/office/drawing/2014/main" val="3758876504"/>
                    </a:ext>
                  </a:extLst>
                </a:gridCol>
                <a:gridCol w="1347626">
                  <a:extLst>
                    <a:ext uri="{9D8B030D-6E8A-4147-A177-3AD203B41FA5}">
                      <a16:colId xmlns:a16="http://schemas.microsoft.com/office/drawing/2014/main" val="2306560439"/>
                    </a:ext>
                  </a:extLst>
                </a:gridCol>
                <a:gridCol w="1142274">
                  <a:extLst>
                    <a:ext uri="{9D8B030D-6E8A-4147-A177-3AD203B41FA5}">
                      <a16:colId xmlns:a16="http://schemas.microsoft.com/office/drawing/2014/main" val="1816707305"/>
                    </a:ext>
                  </a:extLst>
                </a:gridCol>
              </a:tblGrid>
              <a:tr h="558635">
                <a:tc>
                  <a:txBody>
                    <a:bodyPr/>
                    <a:lstStyle/>
                    <a:p>
                      <a:pPr algn="ctr"/>
                      <a:r>
                        <a:rPr lang="es-CO">
                          <a:latin typeface="+mj-lt"/>
                        </a:rPr>
                        <a:t>Métrica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>
                          <a:latin typeface="+mj-lt"/>
                        </a:rPr>
                        <a:t>Marca éxito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Regresión Logística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Árbol   Decisión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KNN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SVM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0055017"/>
                  </a:ext>
                </a:extLst>
              </a:tr>
              <a:tr h="292618">
                <a:tc rowSpan="2"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9034676"/>
                  </a:ext>
                </a:extLst>
              </a:tr>
              <a:tr h="2926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0.53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672058"/>
                  </a:ext>
                </a:extLst>
              </a:tr>
              <a:tr h="292618">
                <a:tc rowSpan="2"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Recall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381899"/>
                  </a:ext>
                </a:extLst>
              </a:tr>
              <a:tr h="2926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8915038"/>
                  </a:ext>
                </a:extLst>
              </a:tr>
              <a:tr h="292618">
                <a:tc rowSpan="2"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F1 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2974311"/>
                  </a:ext>
                </a:extLst>
              </a:tr>
              <a:tr h="292618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>
                          <a:latin typeface="+mj-lt"/>
                        </a:rPr>
                        <a:t>0.70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18771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01481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B3F88B7D-E411-B942-C1D1-52D09C25DC5B}"/>
              </a:ext>
            </a:extLst>
          </p:cNvPr>
          <p:cNvSpPr txBox="1"/>
          <p:nvPr/>
        </p:nvSpPr>
        <p:spPr>
          <a:xfrm>
            <a:off x="237744" y="54864"/>
            <a:ext cx="547725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CO" sz="2800" b="1">
                <a:solidFill>
                  <a:schemeClr val="bg1"/>
                </a:solidFill>
                <a:latin typeface="+mj-lt"/>
              </a:rPr>
              <a:t>Conclusiones</a:t>
            </a:r>
            <a:endParaRPr lang="es-CO" sz="2800">
              <a:latin typeface="+mj-lt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3684046-E76B-649D-7DFB-2D5CCE16454A}"/>
              </a:ext>
            </a:extLst>
          </p:cNvPr>
          <p:cNvSpPr txBox="1"/>
          <p:nvPr/>
        </p:nvSpPr>
        <p:spPr>
          <a:xfrm>
            <a:off x="804286" y="1222515"/>
            <a:ext cx="10911224" cy="43086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es-CO" sz="2000" dirty="0">
                <a:latin typeface="Calibri Light"/>
                <a:ea typeface="+mn-lt"/>
                <a:cs typeface="+mn-lt"/>
              </a:rPr>
              <a:t>•Adaptabilidad del modelo.</a:t>
            </a:r>
            <a:endParaRPr lang="es-ES" sz="2000" dirty="0">
              <a:latin typeface="Calibri Light"/>
              <a:cs typeface="Calibri Light"/>
            </a:endParaRPr>
          </a:p>
          <a:p>
            <a:pPr algn="just"/>
            <a:endParaRPr lang="es-CO" sz="2000">
              <a:latin typeface="Calibri Light"/>
              <a:ea typeface="+mn-lt"/>
              <a:cs typeface="+mn-lt"/>
            </a:endParaRPr>
          </a:p>
          <a:p>
            <a:pPr algn="just"/>
            <a:r>
              <a:rPr lang="es-CO" sz="2000" dirty="0">
                <a:latin typeface="Calibri Light"/>
                <a:ea typeface="+mn-lt"/>
                <a:cs typeface="+mn-lt"/>
              </a:rPr>
              <a:t>•Modelos de clasificación = Análisis estadístico + Algoritmos de aprendizaje.</a:t>
            </a:r>
            <a:endParaRPr lang="es-CO" sz="2000" dirty="0">
              <a:latin typeface="Calibri Light"/>
              <a:cs typeface="Calibri Light"/>
            </a:endParaRPr>
          </a:p>
          <a:p>
            <a:pPr algn="just"/>
            <a:endParaRPr lang="es-CO" sz="2000">
              <a:latin typeface="Calibri Light"/>
              <a:ea typeface="+mn-lt"/>
              <a:cs typeface="+mn-lt"/>
            </a:endParaRPr>
          </a:p>
          <a:p>
            <a:pPr algn="just"/>
            <a:r>
              <a:rPr lang="es-CO" sz="2000" dirty="0">
                <a:latin typeface="Calibri Light"/>
                <a:ea typeface="+mn-lt"/>
                <a:cs typeface="+mn-lt"/>
              </a:rPr>
              <a:t>•Necesidad de un proceso de ingeniería de datos robusto.</a:t>
            </a:r>
            <a:endParaRPr lang="es-CO" sz="2000" dirty="0">
              <a:latin typeface="Calibri Light"/>
              <a:cs typeface="Calibri Light"/>
            </a:endParaRPr>
          </a:p>
          <a:p>
            <a:pPr algn="just"/>
            <a:endParaRPr lang="es-CO" sz="2000">
              <a:latin typeface="Calibri Light"/>
              <a:ea typeface="+mn-lt"/>
              <a:cs typeface="+mn-lt"/>
            </a:endParaRPr>
          </a:p>
          <a:p>
            <a:pPr algn="just"/>
            <a:r>
              <a:rPr lang="es-CO" sz="2000" dirty="0">
                <a:latin typeface="Calibri Light"/>
                <a:ea typeface="+mn-lt"/>
                <a:cs typeface="+mn-lt"/>
              </a:rPr>
              <a:t>•Flexibilidad del modelo de acuerdo con los datos de entrada + Comparativos.</a:t>
            </a:r>
            <a:endParaRPr lang="es-CO" sz="2000" dirty="0">
              <a:latin typeface="Calibri Light"/>
              <a:cs typeface="Calibri Light"/>
            </a:endParaRPr>
          </a:p>
          <a:p>
            <a:pPr algn="just"/>
            <a:endParaRPr lang="es-CO" sz="2000">
              <a:latin typeface="Calibri Light"/>
              <a:ea typeface="+mn-lt"/>
              <a:cs typeface="+mn-lt"/>
            </a:endParaRPr>
          </a:p>
          <a:p>
            <a:pPr algn="just"/>
            <a:r>
              <a:rPr lang="es-CO" sz="2000" dirty="0">
                <a:latin typeface="Calibri Light"/>
                <a:ea typeface="+mn-lt"/>
                <a:cs typeface="+mn-lt"/>
              </a:rPr>
              <a:t>•Versión 2.0: </a:t>
            </a:r>
            <a:endParaRPr lang="es-CO" i="1" dirty="0">
              <a:latin typeface="Calibri Light"/>
              <a:ea typeface="+mn-lt"/>
              <a:cs typeface="Calibri Light"/>
            </a:endParaRPr>
          </a:p>
          <a:p>
            <a:pPr algn="just"/>
            <a:r>
              <a:rPr lang="es-CO" i="1" dirty="0">
                <a:latin typeface="Calibri Light"/>
                <a:ea typeface="+mn-lt"/>
                <a:cs typeface="+mn-lt"/>
              </a:rPr>
              <a:t>             Web </a:t>
            </a:r>
            <a:r>
              <a:rPr lang="es-CO" i="1" dirty="0" err="1">
                <a:latin typeface="Calibri Light"/>
                <a:ea typeface="+mn-lt"/>
                <a:cs typeface="+mn-lt"/>
              </a:rPr>
              <a:t>scrapping</a:t>
            </a:r>
            <a:r>
              <a:rPr lang="es-CO" i="1" dirty="0">
                <a:latin typeface="Calibri Light"/>
                <a:ea typeface="+mn-lt"/>
                <a:cs typeface="+mn-lt"/>
              </a:rPr>
              <a:t>, Análisis no estructurado de script y tópicos, Datos sintéticos, Implementación de </a:t>
            </a:r>
            <a:r>
              <a:rPr lang="es-CO" i="1" dirty="0" err="1">
                <a:latin typeface="Calibri Light"/>
                <a:ea typeface="+mn-lt"/>
                <a:cs typeface="+mn-lt"/>
              </a:rPr>
              <a:t>front-end</a:t>
            </a:r>
            <a:r>
              <a:rPr lang="es-CO" i="1" dirty="0">
                <a:latin typeface="Calibri Light"/>
                <a:ea typeface="+mn-lt"/>
                <a:cs typeface="+mn-lt"/>
              </a:rPr>
              <a:t> más robusto, </a:t>
            </a:r>
            <a:r>
              <a:rPr lang="es-CO" i="1" dirty="0" err="1">
                <a:latin typeface="Calibri Light"/>
                <a:ea typeface="+mn-lt"/>
                <a:cs typeface="+mn-lt"/>
              </a:rPr>
              <a:t>Backtesting</a:t>
            </a:r>
            <a:r>
              <a:rPr lang="es-CO" i="1" dirty="0">
                <a:latin typeface="Calibri Light"/>
                <a:ea typeface="+mn-lt"/>
                <a:cs typeface="+mn-lt"/>
              </a:rPr>
              <a:t> de modelos.</a:t>
            </a:r>
            <a:endParaRPr lang="es-CO" i="1" dirty="0">
              <a:latin typeface="Calibri Light"/>
              <a:cs typeface="Calibri Light"/>
            </a:endParaRPr>
          </a:p>
          <a:p>
            <a:pPr lvl="0" algn="just">
              <a:lnSpc>
                <a:spcPct val="114999"/>
              </a:lnSpc>
              <a:spcBef>
                <a:spcPts val="500"/>
              </a:spcBef>
              <a:spcAft>
                <a:spcPts val="600"/>
              </a:spcAft>
            </a:pPr>
            <a:endParaRPr lang="es-CO" sz="2000">
              <a:solidFill>
                <a:srgbClr val="262626"/>
              </a:solidFill>
              <a:effectLst/>
              <a:latin typeface="+mj-lt"/>
              <a:ea typeface="Times New Roman" panose="02020603050405020304" pitchFamily="18" charset="0"/>
              <a:cs typeface="Calibri Light"/>
            </a:endParaRPr>
          </a:p>
          <a:p>
            <a:pPr marL="342900" lvl="0" indent="-342900" algn="just">
              <a:lnSpc>
                <a:spcPct val="115000"/>
              </a:lnSpc>
              <a:spcBef>
                <a:spcPts val="500"/>
              </a:spcBef>
              <a:spcAft>
                <a:spcPts val="600"/>
              </a:spcAft>
              <a:buFont typeface="Symbol" pitchFamily="2" charset="2"/>
              <a:buChar char=""/>
            </a:pPr>
            <a:endParaRPr lang="es-CO" sz="2000">
              <a:effectLst/>
              <a:latin typeface="Calibri Light"/>
              <a:ea typeface="Times New Roman" panose="02020603050405020304" pitchFamily="18" charset="0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41105236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¿Qué es DelcaVideography_ resumen liv.mp4">
            <a:hlinkClick r:id="" action="ppaction://media"/>
            <a:extLst>
              <a:ext uri="{FF2B5EF4-FFF2-40B4-BE49-F238E27FC236}">
                <a16:creationId xmlns:a16="http://schemas.microsoft.com/office/drawing/2014/main" id="{7DA7EBCE-19A7-4839-687A-AFF3FE805AC5}"/>
              </a:ext>
            </a:extLst>
          </p:cNvPr>
          <p:cNvPicPr>
            <a:picLocks noGrp="1" noChangeAspect="1"/>
          </p:cNvPicPr>
          <p:nvPr>
            <p:ph idx="1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6097" y="0"/>
            <a:ext cx="12198097" cy="6861901"/>
          </a:xfrm>
        </p:spPr>
      </p:pic>
    </p:spTree>
    <p:extLst>
      <p:ext uri="{BB962C8B-B14F-4D97-AF65-F5344CB8AC3E}">
        <p14:creationId xmlns:p14="http://schemas.microsoft.com/office/powerpoint/2010/main" val="11967028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4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8DEBBD9B-73C1-A985-0173-EA3297EE3801}"/>
              </a:ext>
            </a:extLst>
          </p:cNvPr>
          <p:cNvSpPr txBox="1"/>
          <p:nvPr/>
        </p:nvSpPr>
        <p:spPr>
          <a:xfrm>
            <a:off x="237744" y="54864"/>
            <a:ext cx="5477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b="1">
                <a:solidFill>
                  <a:schemeClr val="bg1"/>
                </a:solidFill>
                <a:latin typeface="+mj-lt"/>
              </a:rPr>
              <a:t>¿Qué es DelcaVideography?</a:t>
            </a:r>
          </a:p>
        </p:txBody>
      </p:sp>
      <p:grpSp>
        <p:nvGrpSpPr>
          <p:cNvPr id="27" name="Grupo 26">
            <a:extLst>
              <a:ext uri="{FF2B5EF4-FFF2-40B4-BE49-F238E27FC236}">
                <a16:creationId xmlns:a16="http://schemas.microsoft.com/office/drawing/2014/main" id="{BF87F2E4-BB76-DF9D-B80B-F69BEE7D0A9A}"/>
              </a:ext>
            </a:extLst>
          </p:cNvPr>
          <p:cNvGrpSpPr/>
          <p:nvPr/>
        </p:nvGrpSpPr>
        <p:grpSpPr>
          <a:xfrm>
            <a:off x="1066023" y="1361390"/>
            <a:ext cx="10702988" cy="4135220"/>
            <a:chOff x="694064" y="946856"/>
            <a:chExt cx="10702988" cy="4135220"/>
          </a:xfrm>
        </p:grpSpPr>
        <p:grpSp>
          <p:nvGrpSpPr>
            <p:cNvPr id="7" name="Grupo 6">
              <a:extLst>
                <a:ext uri="{FF2B5EF4-FFF2-40B4-BE49-F238E27FC236}">
                  <a16:creationId xmlns:a16="http://schemas.microsoft.com/office/drawing/2014/main" id="{8093A4A5-D8C1-8A12-5907-E05B9F0AF2B7}"/>
                </a:ext>
              </a:extLst>
            </p:cNvPr>
            <p:cNvGrpSpPr/>
            <p:nvPr/>
          </p:nvGrpSpPr>
          <p:grpSpPr>
            <a:xfrm>
              <a:off x="694064" y="988649"/>
              <a:ext cx="10702988" cy="4093427"/>
              <a:chOff x="7766532" y="3934630"/>
              <a:chExt cx="4214374" cy="2004877"/>
            </a:xfrm>
          </p:grpSpPr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32759F73-0B05-71F0-25B2-A7EE0E8F9119}"/>
                  </a:ext>
                </a:extLst>
              </p:cNvPr>
              <p:cNvSpPr txBox="1"/>
              <p:nvPr/>
            </p:nvSpPr>
            <p:spPr>
              <a:xfrm>
                <a:off x="7766532" y="3934630"/>
                <a:ext cx="4214374" cy="2004877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r>
                  <a:rPr lang="es-CO" sz="2000">
                    <a:latin typeface="+mj-lt"/>
                  </a:rPr>
                  <a:t>                       Canal educativo de Diseño gráfico, audiovisual y fotográfico de       </a:t>
                </a:r>
              </a:p>
              <a:p>
                <a:pPr algn="ctr"/>
                <a:endParaRPr lang="es-CO" sz="2000">
                  <a:latin typeface="+mj-lt"/>
                </a:endParaRPr>
              </a:p>
              <a:p>
                <a:pPr algn="ctr"/>
                <a:r>
                  <a:rPr lang="es-CO" sz="2000">
                    <a:latin typeface="+mj-lt"/>
                  </a:rPr>
                  <a:t>Creado en Medellín, Colombia en el año 2014</a:t>
                </a:r>
              </a:p>
              <a:p>
                <a:pPr algn="ctr"/>
                <a:endParaRPr lang="es-CO" sz="2000">
                  <a:latin typeface="+mj-lt"/>
                  <a:cs typeface="Calibri"/>
                </a:endParaRPr>
              </a:p>
              <a:p>
                <a:pPr algn="ctr"/>
                <a:r>
                  <a:rPr lang="es-CO" sz="2000">
                    <a:latin typeface="+mj-lt"/>
                  </a:rPr>
                  <a:t>Cuenta con +112,000 suscriptores</a:t>
                </a:r>
              </a:p>
              <a:p>
                <a:pPr algn="ctr"/>
                <a:endParaRPr lang="es-CO" sz="2000">
                  <a:latin typeface="+mj-lt"/>
                  <a:cs typeface="Calibri"/>
                </a:endParaRPr>
              </a:p>
              <a:p>
                <a:pPr algn="ctr"/>
                <a:r>
                  <a:rPr lang="es-CO" sz="2000">
                    <a:latin typeface="+mj-lt"/>
                  </a:rPr>
                  <a:t>Ranking en Colombia: 723</a:t>
                </a:r>
              </a:p>
              <a:p>
                <a:pPr algn="ctr"/>
                <a:endParaRPr lang="es-CO" sz="2000">
                  <a:latin typeface="+mj-lt"/>
                  <a:cs typeface="Calibri"/>
                </a:endParaRPr>
              </a:p>
              <a:p>
                <a:pPr algn="ctr"/>
                <a:r>
                  <a:rPr lang="es-CO" sz="2000">
                    <a:latin typeface="+mj-lt"/>
                  </a:rPr>
                  <a:t>Ranking en canales educativos en el mundo: 1,432</a:t>
                </a:r>
              </a:p>
              <a:p>
                <a:pPr algn="ctr"/>
                <a:endParaRPr lang="es-CO" sz="2000">
                  <a:latin typeface="+mj-lt"/>
                  <a:cs typeface="Calibri"/>
                </a:endParaRPr>
              </a:p>
              <a:p>
                <a:pPr algn="ctr"/>
                <a:r>
                  <a:rPr lang="es-CO" sz="2000">
                    <a:latin typeface="+mj-lt"/>
                    <a:cs typeface="Calibri"/>
                  </a:rPr>
                  <a:t>Cantidad de Videos: +540</a:t>
                </a:r>
                <a:br>
                  <a:rPr lang="es-CO" sz="2000">
                    <a:latin typeface="+mj-lt"/>
                    <a:cs typeface="Calibri"/>
                  </a:rPr>
                </a:br>
                <a:endParaRPr lang="es-CO" sz="2000">
                  <a:latin typeface="+mj-lt"/>
                  <a:cs typeface="Calibri"/>
                </a:endParaRPr>
              </a:p>
              <a:p>
                <a:pPr algn="ctr"/>
                <a:r>
                  <a:rPr lang="es-CO" sz="2000">
                    <a:latin typeface="+mj-lt"/>
                    <a:cs typeface="Calibri"/>
                  </a:rPr>
                  <a:t>Visualizaciones: + 9 millones</a:t>
                </a:r>
              </a:p>
            </p:txBody>
          </p:sp>
          <p:pic>
            <p:nvPicPr>
              <p:cNvPr id="6" name="Imagen 5">
                <a:extLst>
                  <a:ext uri="{FF2B5EF4-FFF2-40B4-BE49-F238E27FC236}">
                    <a16:creationId xmlns:a16="http://schemas.microsoft.com/office/drawing/2014/main" id="{268518AC-DEDF-79EE-8879-D3289CC47C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9914" b="89871" l="2954" r="96241">
                            <a14:foregroundMark x1="7734" y1="54310" x2="7734" y2="54310"/>
                            <a14:foregroundMark x1="2954" y1="56250" x2="2954" y2="56250"/>
                            <a14:foregroundMark x1="41622" y1="46336" x2="41622" y2="46336"/>
                            <a14:foregroundMark x1="50806" y1="52371" x2="50806" y2="52371"/>
                            <a14:foregroundMark x1="41246" y1="42457" x2="41246" y2="42457"/>
                            <a14:foregroundMark x1="55585" y1="58190" x2="55585" y2="58190"/>
                            <a14:foregroundMark x1="65575" y1="18534" x2="65575" y2="18534"/>
                            <a14:foregroundMark x1="70730" y1="62284" x2="70730" y2="62284"/>
                            <a14:foregroundMark x1="81525" y1="44397" x2="81525" y2="44397"/>
                            <a14:foregroundMark x1="90655" y1="46336" x2="90655" y2="46336"/>
                            <a14:foregroundMark x1="91085" y1="74138" x2="91085" y2="74138"/>
                            <a14:foregroundMark x1="96241" y1="58190" x2="96241" y2="58190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0838998" y="3939416"/>
                <a:ext cx="759059" cy="189352"/>
              </a:xfrm>
              <a:prstGeom prst="rect">
                <a:avLst/>
              </a:prstGeom>
            </p:spPr>
          </p:pic>
        </p:grpSp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B12798A1-9D3B-9944-C6C5-EF1CC2B9920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>
                          <a14:backgroundMark x1="67000" y1="21250" x2="67000" y2="21250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71970" y="946856"/>
              <a:ext cx="535500" cy="428400"/>
            </a:xfrm>
            <a:prstGeom prst="rect">
              <a:avLst/>
            </a:prstGeom>
          </p:spPr>
        </p:pic>
        <p:pic>
          <p:nvPicPr>
            <p:cNvPr id="10" name="Imagen 9">
              <a:extLst>
                <a:ext uri="{FF2B5EF4-FFF2-40B4-BE49-F238E27FC236}">
                  <a16:creationId xmlns:a16="http://schemas.microsoft.com/office/drawing/2014/main" id="{D6609625-4724-9164-DB59-A283335BC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0000" b="90000" l="10000" r="90000">
                          <a14:backgroundMark x1="78125" y1="20588" x2="78125" y2="20588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104972" y="1589308"/>
              <a:ext cx="403200" cy="428400"/>
            </a:xfrm>
            <a:prstGeom prst="rect">
              <a:avLst/>
            </a:prstGeom>
          </p:spPr>
        </p:pic>
        <p:pic>
          <p:nvPicPr>
            <p:cNvPr id="14" name="Imagen 13">
              <a:extLst>
                <a:ext uri="{FF2B5EF4-FFF2-40B4-BE49-F238E27FC236}">
                  <a16:creationId xmlns:a16="http://schemas.microsoft.com/office/drawing/2014/main" id="{2261C6D1-0BC5-271E-D84C-F16A765551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10000" b="90000" l="10000" r="90000">
                          <a14:backgroundMark x1="76471" y1="26596" x2="76471" y2="2659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733588" y="2141545"/>
              <a:ext cx="464860" cy="428400"/>
            </a:xfrm>
            <a:prstGeom prst="rect">
              <a:avLst/>
            </a:prstGeom>
          </p:spPr>
        </p:pic>
        <p:pic>
          <p:nvPicPr>
            <p:cNvPr id="20" name="Imagen 19">
              <a:extLst>
                <a:ext uri="{FF2B5EF4-FFF2-40B4-BE49-F238E27FC236}">
                  <a16:creationId xmlns:a16="http://schemas.microsoft.com/office/drawing/2014/main" id="{1656F6F3-D657-56F1-9033-2C3DD4A46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10000" b="90000" l="10000" r="90000">
                          <a14:backgroundMark x1="79245" y1="24000" x2="79245" y2="24000"/>
                          <a14:backgroundMark x1="79245" y1="24000" x2="79245" y2="24000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955342" y="3426347"/>
              <a:ext cx="454104" cy="428400"/>
            </a:xfrm>
            <a:prstGeom prst="rect">
              <a:avLst/>
            </a:prstGeom>
          </p:spPr>
        </p:pic>
        <p:pic>
          <p:nvPicPr>
            <p:cNvPr id="22" name="Imagen 21">
              <a:extLst>
                <a:ext uri="{FF2B5EF4-FFF2-40B4-BE49-F238E27FC236}">
                  <a16:creationId xmlns:a16="http://schemas.microsoft.com/office/drawing/2014/main" id="{09D39FA4-1B43-A3C6-87A4-F2DBB54BA1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ackgroundRemoval t="10000" b="90000" l="10000" r="90000">
                          <a14:backgroundMark x1="70930" y1="12245" x2="70930" y2="1224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240592" y="3972768"/>
              <a:ext cx="375943" cy="428400"/>
            </a:xfrm>
            <a:prstGeom prst="rect">
              <a:avLst/>
            </a:prstGeom>
          </p:spPr>
        </p:pic>
        <p:pic>
          <p:nvPicPr>
            <p:cNvPr id="24" name="Imagen 23">
              <a:extLst>
                <a:ext uri="{FF2B5EF4-FFF2-40B4-BE49-F238E27FC236}">
                  <a16:creationId xmlns:a16="http://schemas.microsoft.com/office/drawing/2014/main" id="{774D30BF-DDBD-D25A-D87C-9A57F4A263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backgroundRemoval t="10000" b="90000" l="10000" r="90000">
                          <a14:backgroundMark x1="77551" y1="20408" x2="77551" y2="20408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145485" y="4597533"/>
              <a:ext cx="428400" cy="428400"/>
            </a:xfrm>
            <a:prstGeom prst="rect">
              <a:avLst/>
            </a:prstGeom>
          </p:spPr>
        </p:pic>
        <p:pic>
          <p:nvPicPr>
            <p:cNvPr id="26" name="Imagen 25">
              <a:extLst>
                <a:ext uri="{FF2B5EF4-FFF2-40B4-BE49-F238E27FC236}">
                  <a16:creationId xmlns:a16="http://schemas.microsoft.com/office/drawing/2014/main" id="{E1D25F60-D394-5989-CE81-FDBDFF3BEF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BEBA8EAE-BF5A-486C-A8C5-ECC9F3942E4B}">
                  <a14:imgProps xmlns:a14="http://schemas.microsoft.com/office/drawing/2010/main">
                    <a14:imgLayer r:embed="rId20">
                      <a14:imgEffect>
                        <a14:backgroundRemoval t="10000" b="90000" l="10000" r="90000">
                          <a14:backgroundMark x1="76471" y1="26531" x2="76471" y2="2653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240592" y="2789592"/>
              <a:ext cx="445886" cy="428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516340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CB3F0969-60C4-9F26-B5FF-675100C9612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28B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D6EA3FF-9CD1-285F-D186-63CE58BD59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575185"/>
            <a:ext cx="1831383" cy="560077"/>
          </a:xfrm>
        </p:spPr>
        <p:txBody>
          <a:bodyPr>
            <a:normAutofit/>
          </a:bodyPr>
          <a:lstStyle/>
          <a:p>
            <a:pPr algn="l"/>
            <a:r>
              <a:rPr lang="es-CO" sz="2800" b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Agenda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004D4A5-051F-6B63-9215-3EC6241C1EC2}"/>
              </a:ext>
            </a:extLst>
          </p:cNvPr>
          <p:cNvSpPr txBox="1"/>
          <p:nvPr/>
        </p:nvSpPr>
        <p:spPr>
          <a:xfrm>
            <a:off x="457199" y="1484243"/>
            <a:ext cx="8680173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AutoNum type="arabicPeriod"/>
            </a:pPr>
            <a:r>
              <a:rPr lang="es-ES" sz="2000">
                <a:solidFill>
                  <a:srgbClr val="FFFFFF"/>
                </a:solidFill>
                <a:ea typeface="+mn-lt"/>
                <a:cs typeface="+mn-lt"/>
              </a:rPr>
              <a:t>Entendimiento del Problema – Pregunta de Negocio  </a:t>
            </a:r>
            <a:endParaRPr lang="es-ES" sz="2000">
              <a:solidFill>
                <a:srgbClr val="FFFFFF"/>
              </a:solidFill>
              <a:cs typeface="Calibri" panose="020F0502020204030204"/>
            </a:endParaRPr>
          </a:p>
          <a:p>
            <a:pPr marL="457200" indent="-457200">
              <a:buAutoNum type="arabicPeriod"/>
            </a:pPr>
            <a:r>
              <a:rPr lang="es-ES" sz="2000">
                <a:solidFill>
                  <a:srgbClr val="FFFFFF"/>
                </a:solidFill>
                <a:ea typeface="+mn-lt"/>
                <a:cs typeface="+mn-lt"/>
              </a:rPr>
              <a:t>Marco Teórico YouTube</a:t>
            </a:r>
            <a:endParaRPr lang="es-ES" sz="2000">
              <a:solidFill>
                <a:srgbClr val="FFFFFF"/>
              </a:solidFill>
              <a:cs typeface="Calibri" panose="020F0502020204030204"/>
            </a:endParaRPr>
          </a:p>
          <a:p>
            <a:pPr marL="457200" indent="-457200">
              <a:buAutoNum type="arabicPeriod"/>
            </a:pPr>
            <a:r>
              <a:rPr lang="es-ES" sz="2000">
                <a:solidFill>
                  <a:srgbClr val="FFFFFF"/>
                </a:solidFill>
                <a:ea typeface="+mn-lt"/>
                <a:cs typeface="+mn-lt"/>
              </a:rPr>
              <a:t>Ciclo de Vida y Arquitectura de los Datos  </a:t>
            </a:r>
            <a:endParaRPr lang="es-ES" sz="2000">
              <a:solidFill>
                <a:srgbClr val="FFFFFF"/>
              </a:solidFill>
              <a:cs typeface="Calibri" panose="020F0502020204030204"/>
            </a:endParaRPr>
          </a:p>
          <a:p>
            <a:pPr marL="457200" indent="-457200">
              <a:buAutoNum type="arabicPeriod"/>
            </a:pPr>
            <a:r>
              <a:rPr lang="es-ES" sz="2000">
                <a:solidFill>
                  <a:srgbClr val="FFFFFF"/>
                </a:solidFill>
                <a:ea typeface="+mn-lt"/>
                <a:cs typeface="+mn-lt"/>
              </a:rPr>
              <a:t>Entendimiento y Preparación de datos  </a:t>
            </a:r>
            <a:endParaRPr lang="es-ES" sz="2000">
              <a:solidFill>
                <a:srgbClr val="FFFFFF"/>
              </a:solidFill>
              <a:cs typeface="Calibri" panose="020F0502020204030204"/>
            </a:endParaRPr>
          </a:p>
          <a:p>
            <a:pPr marL="457200" indent="-457200">
              <a:buAutoNum type="arabicPeriod"/>
            </a:pPr>
            <a:r>
              <a:rPr lang="es-ES" sz="2000">
                <a:solidFill>
                  <a:srgbClr val="FFFFFF"/>
                </a:solidFill>
                <a:ea typeface="+mn-lt"/>
                <a:cs typeface="+mn-lt"/>
              </a:rPr>
              <a:t>Modelado de Variables</a:t>
            </a:r>
            <a:endParaRPr lang="es-ES" sz="2000">
              <a:solidFill>
                <a:srgbClr val="FFFFFF"/>
              </a:solidFill>
              <a:cs typeface="Calibri" panose="020F0502020204030204"/>
            </a:endParaRPr>
          </a:p>
          <a:p>
            <a:pPr marL="457200" indent="-457200">
              <a:buAutoNum type="arabicPeriod"/>
            </a:pPr>
            <a:r>
              <a:rPr lang="es-ES" sz="2000">
                <a:solidFill>
                  <a:srgbClr val="FFFFFF"/>
                </a:solidFill>
                <a:ea typeface="+mn-lt"/>
                <a:cs typeface="+mn-lt"/>
              </a:rPr>
              <a:t>Conclusiones</a:t>
            </a:r>
            <a:endParaRPr lang="es-ES" sz="2000">
              <a:solidFill>
                <a:srgbClr val="FFFFFF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8800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B3F88B7D-E411-B942-C1D1-52D09C25DC5B}"/>
              </a:ext>
            </a:extLst>
          </p:cNvPr>
          <p:cNvSpPr txBox="1"/>
          <p:nvPr/>
        </p:nvSpPr>
        <p:spPr>
          <a:xfrm>
            <a:off x="237742" y="54864"/>
            <a:ext cx="9330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>
                <a:solidFill>
                  <a:schemeClr val="bg1"/>
                </a:solidFill>
              </a:rPr>
              <a:t>Entendimiento del Problema – Pregunta de Negocio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uadroTexto 6">
                <a:extLst>
                  <a:ext uri="{FF2B5EF4-FFF2-40B4-BE49-F238E27FC236}">
                    <a16:creationId xmlns:a16="http://schemas.microsoft.com/office/drawing/2014/main" id="{E2BEF3DD-9FC4-EFEB-6926-7DF9C6F99ECD}"/>
                  </a:ext>
                </a:extLst>
              </p:cNvPr>
              <p:cNvSpPr txBox="1"/>
              <p:nvPr/>
            </p:nvSpPr>
            <p:spPr>
              <a:xfrm>
                <a:off x="2778717" y="2195735"/>
                <a:ext cx="7632700" cy="49590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200" i="1" smtClean="0">
                        <a:latin typeface="Cambria Math" panose="02040503050406030204" pitchFamily="18" charset="0"/>
                      </a:rPr>
                      <m:t>É</m:t>
                    </m:r>
                    <m:r>
                      <a:rPr lang="es-ES" sz="2200" i="1">
                        <a:latin typeface="Cambria Math" panose="02040503050406030204" pitchFamily="18" charset="0"/>
                      </a:rPr>
                      <m:t>𝑥𝑖𝑡𝑜</m:t>
                    </m:r>
                  </m:oMath>
                </a14:m>
                <a:r>
                  <a:rPr lang="es-CO" sz="2200">
                    <a:latin typeface="+mj-lt"/>
                  </a:rPr>
                  <a:t> </a:t>
                </a:r>
                <a14:m>
                  <m:oMath xmlns:m="http://schemas.openxmlformats.org/officeDocument/2006/math">
                    <m:r>
                      <a:rPr lang="es-CO" sz="220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CO" sz="22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2200" b="0" i="1" smtClean="0">
                            <a:latin typeface="Cambria Math" panose="02040503050406030204" pitchFamily="18" charset="0"/>
                          </a:rPr>
                          <m:t>𝑇𝑖𝑒𝑚𝑝𝑜</m:t>
                        </m:r>
                        <m:r>
                          <a:rPr lang="es-ES" sz="22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ES" sz="2200" b="0" i="1" smtClean="0">
                            <a:latin typeface="Cambria Math" panose="02040503050406030204" pitchFamily="18" charset="0"/>
                          </a:rPr>
                          <m:t>𝑉𝑖𝑠𝑢𝑎𝑙𝑖𝑧𝑎𝑐𝑖𝑜𝑛𝑒𝑠</m:t>
                        </m:r>
                        <m:r>
                          <a:rPr lang="es-ES" sz="2200" b="0" i="1" smtClean="0">
                            <a:latin typeface="Cambria Math" panose="02040503050406030204" pitchFamily="18" charset="0"/>
                          </a:rPr>
                          <m:t> 8 </m:t>
                        </m:r>
                        <m:r>
                          <a:rPr lang="es-ES" sz="22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s-ES" sz="2200" i="1">
                            <a:latin typeface="Cambria Math" panose="02040503050406030204" pitchFamily="18" charset="0"/>
                          </a:rPr>
                          <m:t>í</m:t>
                        </m:r>
                        <m:r>
                          <a:rPr lang="es-ES" sz="2200" b="0" i="1" smtClean="0">
                            <a:latin typeface="Cambria Math" panose="02040503050406030204" pitchFamily="18" charset="0"/>
                          </a:rPr>
                          <m:t>𝑎𝑠</m:t>
                        </m:r>
                      </m:num>
                      <m:den>
                        <m:r>
                          <a:rPr lang="es-ES" sz="2200" b="0" i="1" smtClean="0">
                            <a:latin typeface="Cambria Math" panose="02040503050406030204" pitchFamily="18" charset="0"/>
                          </a:rPr>
                          <m:t>𝑇𝑜𝑡𝑎𝑙</m:t>
                        </m:r>
                        <m:r>
                          <a:rPr lang="es-ES" sz="22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ES" sz="2200" b="0" i="1" smtClean="0">
                            <a:latin typeface="Cambria Math" panose="02040503050406030204" pitchFamily="18" charset="0"/>
                          </a:rPr>
                          <m:t>𝑉𝑖𝑠𝑢𝑎𝑙𝑖𝑧𝑎𝑐𝑖𝑜𝑛𝑒𝑠</m:t>
                        </m:r>
                        <m:r>
                          <a:rPr lang="es-ES" sz="2200" b="0" i="1" smtClean="0">
                            <a:latin typeface="Cambria Math" panose="02040503050406030204" pitchFamily="18" charset="0"/>
                          </a:rPr>
                          <m:t> 8 </m:t>
                        </m:r>
                        <m:r>
                          <a:rPr lang="es-ES" sz="22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s-ES" sz="2200" i="1">
                            <a:latin typeface="Cambria Math" panose="02040503050406030204" pitchFamily="18" charset="0"/>
                          </a:rPr>
                          <m:t>í</m:t>
                        </m:r>
                        <m:r>
                          <a:rPr lang="es-ES" sz="2200" b="0" i="1" smtClean="0">
                            <a:latin typeface="Cambria Math" panose="02040503050406030204" pitchFamily="18" charset="0"/>
                          </a:rPr>
                          <m:t>𝑎𝑠</m:t>
                        </m:r>
                        <m:r>
                          <a:rPr lang="es-ES" sz="2200" b="0" i="1" smtClean="0">
                            <a:latin typeface="Cambria Math" panose="02040503050406030204" pitchFamily="18" charset="0"/>
                          </a:rPr>
                          <m:t> ∗ </m:t>
                        </m:r>
                        <m:r>
                          <a:rPr lang="es-ES" sz="2200" b="0" i="1" smtClean="0">
                            <a:latin typeface="Cambria Math" panose="02040503050406030204" pitchFamily="18" charset="0"/>
                          </a:rPr>
                          <m:t>𝐷𝑢𝑟𝑎𝑐𝑖</m:t>
                        </m:r>
                        <m:r>
                          <a:rPr lang="es-ES" sz="2200" i="1">
                            <a:latin typeface="Cambria Math" panose="02040503050406030204" pitchFamily="18" charset="0"/>
                          </a:rPr>
                          <m:t>ó</m:t>
                        </m:r>
                        <m:r>
                          <a:rPr lang="es-ES" sz="2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s-ES" sz="22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ES" sz="2200" b="0" i="1" smtClean="0">
                            <a:latin typeface="Cambria Math" panose="02040503050406030204" pitchFamily="18" charset="0"/>
                          </a:rPr>
                          <m:t>𝑑𝑒𝑙</m:t>
                        </m:r>
                        <m:r>
                          <a:rPr lang="es-ES" sz="22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ES" sz="2200" b="0" i="1" smtClean="0">
                            <a:latin typeface="Cambria Math" panose="02040503050406030204" pitchFamily="18" charset="0"/>
                          </a:rPr>
                          <m:t>𝑣𝑖𝑑𝑒𝑜</m:t>
                        </m:r>
                      </m:den>
                    </m:f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≥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𝑀𝑒𝑑𝑖𝑎𝑛𝑎</m:t>
                    </m:r>
                  </m:oMath>
                </a14:m>
                <a:endParaRPr lang="es-CO" sz="2200">
                  <a:latin typeface="+mj-lt"/>
                </a:endParaRPr>
              </a:p>
            </p:txBody>
          </p:sp>
        </mc:Choice>
        <mc:Fallback xmlns="">
          <p:sp>
            <p:nvSpPr>
              <p:cNvPr id="10" name="CuadroTexto 6">
                <a:extLst>
                  <a:ext uri="{FF2B5EF4-FFF2-40B4-BE49-F238E27FC236}">
                    <a16:creationId xmlns:a16="http://schemas.microsoft.com/office/drawing/2014/main" id="{E2BEF3DD-9FC4-EFEB-6926-7DF9C6F99E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8717" y="2195735"/>
                <a:ext cx="7632700" cy="49590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uadroTexto 7">
            <a:extLst>
              <a:ext uri="{FF2B5EF4-FFF2-40B4-BE49-F238E27FC236}">
                <a16:creationId xmlns:a16="http://schemas.microsoft.com/office/drawing/2014/main" id="{27A76ED5-376B-BCA5-F677-C5F61F5B765C}"/>
              </a:ext>
            </a:extLst>
          </p:cNvPr>
          <p:cNvSpPr txBox="1"/>
          <p:nvPr/>
        </p:nvSpPr>
        <p:spPr>
          <a:xfrm>
            <a:off x="2041391" y="1314715"/>
            <a:ext cx="95134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/>
            <a:r>
              <a:rPr lang="es-CO" sz="2000" b="1">
                <a:solidFill>
                  <a:srgbClr val="262626"/>
                </a:solidFill>
                <a:effectLst/>
                <a:latin typeface="+mj-lt"/>
                <a:ea typeface="Calibri" panose="020F0502020204030204" pitchFamily="34" charset="0"/>
              </a:rPr>
              <a:t>DelcaVideography </a:t>
            </a:r>
            <a:r>
              <a:rPr lang="es-CO" sz="2000" b="1">
                <a:solidFill>
                  <a:srgbClr val="262626"/>
                </a:solidFill>
                <a:effectLst/>
                <a:ea typeface="Calibri" panose="020F0502020204030204" pitchFamily="34" charset="0"/>
              </a:rPr>
              <a:t>¿</a:t>
            </a:r>
            <a:r>
              <a:rPr lang="es-CO" sz="2000" b="1">
                <a:solidFill>
                  <a:srgbClr val="262626"/>
                </a:solidFill>
                <a:ea typeface="Calibri" panose="020F0502020204030204" pitchFamily="34" charset="0"/>
              </a:rPr>
              <a:t>C</a:t>
            </a:r>
            <a:r>
              <a:rPr lang="es-CO" sz="2000" b="1">
                <a:solidFill>
                  <a:srgbClr val="262626"/>
                </a:solidFill>
                <a:effectLst/>
                <a:ea typeface="Calibri" panose="020F0502020204030204" pitchFamily="34" charset="0"/>
              </a:rPr>
              <a:t>ómo saber si un video que publicará será exitoso o no?</a:t>
            </a:r>
            <a:endParaRPr lang="es-CO" sz="2000" b="1">
              <a:effectLst/>
              <a:ea typeface="Times New Roman" panose="02020603050405020304" pitchFamily="18" charset="0"/>
            </a:endParaRPr>
          </a:p>
        </p:txBody>
      </p:sp>
      <p:sp>
        <p:nvSpPr>
          <p:cNvPr id="3" name="Flecha abajo 2">
            <a:extLst>
              <a:ext uri="{FF2B5EF4-FFF2-40B4-BE49-F238E27FC236}">
                <a16:creationId xmlns:a16="http://schemas.microsoft.com/office/drawing/2014/main" id="{54B64DD6-274D-8857-8913-CE26ACE57C3E}"/>
              </a:ext>
            </a:extLst>
          </p:cNvPr>
          <p:cNvSpPr/>
          <p:nvPr/>
        </p:nvSpPr>
        <p:spPr>
          <a:xfrm>
            <a:off x="6141314" y="3064214"/>
            <a:ext cx="363442" cy="483349"/>
          </a:xfrm>
          <a:prstGeom prst="downArrow">
            <a:avLst/>
          </a:prstGeom>
          <a:solidFill>
            <a:srgbClr val="028B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C0079B2-D03B-6196-E8DA-E3F48CFE8950}"/>
              </a:ext>
            </a:extLst>
          </p:cNvPr>
          <p:cNvSpPr txBox="1"/>
          <p:nvPr/>
        </p:nvSpPr>
        <p:spPr>
          <a:xfrm>
            <a:off x="4109193" y="3763100"/>
            <a:ext cx="4578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>
                <a:latin typeface="+mj-lt"/>
              </a:rPr>
              <a:t>Más Impresiones (Recomendaciones YouTube)</a:t>
            </a:r>
          </a:p>
        </p:txBody>
      </p:sp>
      <p:sp>
        <p:nvSpPr>
          <p:cNvPr id="11" name="Flecha abajo 10">
            <a:extLst>
              <a:ext uri="{FF2B5EF4-FFF2-40B4-BE49-F238E27FC236}">
                <a16:creationId xmlns:a16="http://schemas.microsoft.com/office/drawing/2014/main" id="{62ECF424-1F78-5E31-774A-C7E7F7665FBF}"/>
              </a:ext>
            </a:extLst>
          </p:cNvPr>
          <p:cNvSpPr/>
          <p:nvPr/>
        </p:nvSpPr>
        <p:spPr>
          <a:xfrm>
            <a:off x="6141314" y="4448075"/>
            <a:ext cx="363442" cy="483349"/>
          </a:xfrm>
          <a:prstGeom prst="downArrow">
            <a:avLst/>
          </a:prstGeom>
          <a:solidFill>
            <a:srgbClr val="028B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3FF9481-C9E7-85E0-4B8E-D570C224DFCD}"/>
              </a:ext>
            </a:extLst>
          </p:cNvPr>
          <p:cNvSpPr txBox="1"/>
          <p:nvPr/>
        </p:nvSpPr>
        <p:spPr>
          <a:xfrm>
            <a:off x="4805632" y="5103167"/>
            <a:ext cx="3034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>
                <a:latin typeface="+mj-lt"/>
              </a:rPr>
              <a:t>Mayores Ingresos para el canal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33B2F28C-68FF-5781-66FF-C6F331C1D2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backgroundMark x1="69178" y1="18750" x2="69178" y2="187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79869" y="5047010"/>
            <a:ext cx="325763" cy="428400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9BE42AEF-C6BC-09CF-E15A-3010ABD795D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backgroundMark x1="7237" y1="16393" x2="7237" y2="1639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34823" y="3761403"/>
            <a:ext cx="493378" cy="3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5508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B3F88B7D-E411-B942-C1D1-52D09C25DC5B}"/>
              </a:ext>
            </a:extLst>
          </p:cNvPr>
          <p:cNvSpPr txBox="1"/>
          <p:nvPr/>
        </p:nvSpPr>
        <p:spPr>
          <a:xfrm>
            <a:off x="237744" y="54864"/>
            <a:ext cx="5477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b="1">
                <a:solidFill>
                  <a:schemeClr val="bg1"/>
                </a:solidFill>
                <a:latin typeface="+mj-lt"/>
              </a:rPr>
              <a:t>Marco Teórico YouTube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D458D8A-4A7B-4FDF-A5E9-A49763485D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8109" y="1308370"/>
            <a:ext cx="3547641" cy="2957210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D03B07E0-E804-4E14-AD65-F70BE6732EA9}"/>
              </a:ext>
            </a:extLst>
          </p:cNvPr>
          <p:cNvSpPr txBox="1"/>
          <p:nvPr/>
        </p:nvSpPr>
        <p:spPr>
          <a:xfrm>
            <a:off x="7608183" y="3781098"/>
            <a:ext cx="46009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i="1">
                <a:solidFill>
                  <a:schemeClr val="bg2">
                    <a:lumMod val="50000"/>
                  </a:schemeClr>
                </a:solidFill>
              </a:rPr>
              <a:t>Conocimiento de la audiencia y factores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55966339-2D90-4E5D-977B-1C9E0F07C4E5}"/>
              </a:ext>
            </a:extLst>
          </p:cNvPr>
          <p:cNvSpPr txBox="1"/>
          <p:nvPr/>
        </p:nvSpPr>
        <p:spPr>
          <a:xfrm>
            <a:off x="7608183" y="1361652"/>
            <a:ext cx="28686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1800" i="1">
                <a:solidFill>
                  <a:schemeClr val="bg2">
                    <a:lumMod val="50000"/>
                  </a:schemeClr>
                </a:solidFill>
              </a:rPr>
              <a:t>Video </a:t>
            </a:r>
            <a:r>
              <a:rPr lang="es-CO" sz="1800" i="1">
                <a:solidFill>
                  <a:schemeClr val="bg2">
                    <a:lumMod val="50000"/>
                  </a:schemeClr>
                </a:solidFill>
                <a:sym typeface="Wingdings" panose="05000000000000000000" pitchFamily="2" charset="2"/>
              </a:rPr>
              <a:t> </a:t>
            </a:r>
            <a:r>
              <a:rPr lang="es-CO" sz="1800" i="1">
                <a:solidFill>
                  <a:schemeClr val="bg2">
                    <a:lumMod val="50000"/>
                  </a:schemeClr>
                </a:solidFill>
              </a:rPr>
              <a:t> usuarios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74C4CBE9-49AB-4647-8743-0B2754C5BAD0}"/>
              </a:ext>
            </a:extLst>
          </p:cNvPr>
          <p:cNvSpPr txBox="1"/>
          <p:nvPr/>
        </p:nvSpPr>
        <p:spPr>
          <a:xfrm>
            <a:off x="7608183" y="2571375"/>
            <a:ext cx="45838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i="1">
                <a:solidFill>
                  <a:schemeClr val="bg2">
                    <a:lumMod val="50000"/>
                  </a:schemeClr>
                </a:solidFill>
              </a:rPr>
              <a:t>Clasificación: Personalización y Rendimiento</a:t>
            </a:r>
          </a:p>
        </p:txBody>
      </p:sp>
      <p:cxnSp>
        <p:nvCxnSpPr>
          <p:cNvPr id="20" name="Conector recto de flecha 19">
            <a:extLst>
              <a:ext uri="{FF2B5EF4-FFF2-40B4-BE49-F238E27FC236}">
                <a16:creationId xmlns:a16="http://schemas.microsoft.com/office/drawing/2014/main" id="{42A3E1AD-4012-4302-9E92-CD75F0109BD2}"/>
              </a:ext>
            </a:extLst>
          </p:cNvPr>
          <p:cNvCxnSpPr>
            <a:stCxn id="5" idx="3"/>
            <a:endCxn id="16" idx="1"/>
          </p:cNvCxnSpPr>
          <p:nvPr/>
        </p:nvCxnSpPr>
        <p:spPr>
          <a:xfrm flipV="1">
            <a:off x="5215750" y="1546318"/>
            <a:ext cx="2392433" cy="124065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4E0E66E2-201D-4C4F-8B31-F7BB85E62405}"/>
              </a:ext>
            </a:extLst>
          </p:cNvPr>
          <p:cNvCxnSpPr>
            <a:cxnSpLocks/>
            <a:stCxn id="5" idx="3"/>
            <a:endCxn id="18" idx="1"/>
          </p:cNvCxnSpPr>
          <p:nvPr/>
        </p:nvCxnSpPr>
        <p:spPr>
          <a:xfrm flipV="1">
            <a:off x="5215750" y="2756041"/>
            <a:ext cx="2392433" cy="3093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668E75C7-DF3F-49F2-85B6-5C5851D883FB}"/>
              </a:ext>
            </a:extLst>
          </p:cNvPr>
          <p:cNvCxnSpPr>
            <a:cxnSpLocks/>
            <a:stCxn id="5" idx="3"/>
            <a:endCxn id="14" idx="1"/>
          </p:cNvCxnSpPr>
          <p:nvPr/>
        </p:nvCxnSpPr>
        <p:spPr>
          <a:xfrm>
            <a:off x="5215750" y="2786975"/>
            <a:ext cx="2392433" cy="117878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CuadroTexto 27">
            <a:extLst>
              <a:ext uri="{FF2B5EF4-FFF2-40B4-BE49-F238E27FC236}">
                <a16:creationId xmlns:a16="http://schemas.microsoft.com/office/drawing/2014/main" id="{31B320CC-742B-4AFC-ACE6-605D60FA2A75}"/>
              </a:ext>
            </a:extLst>
          </p:cNvPr>
          <p:cNvSpPr txBox="1"/>
          <p:nvPr/>
        </p:nvSpPr>
        <p:spPr>
          <a:xfrm>
            <a:off x="1201815" y="4265580"/>
            <a:ext cx="354911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/>
            <a:r>
              <a:rPr lang="es-CO" sz="10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Fuente: http://dx.doi.org/10.1145/2959100.2959190</a:t>
            </a:r>
          </a:p>
          <a:p>
            <a:pPr marL="457200"/>
            <a:r>
              <a:rPr lang="es-CO" sz="100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deep</a:t>
            </a:r>
            <a:r>
              <a:rPr lang="es-CO" sz="10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-neural-</a:t>
            </a:r>
            <a:r>
              <a:rPr lang="es-CO" sz="100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networks</a:t>
            </a:r>
            <a:r>
              <a:rPr lang="es-CO" sz="10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</a:t>
            </a:r>
            <a:r>
              <a:rPr lang="es-CO" sz="100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for-youtube-recommendations</a:t>
            </a:r>
            <a:endParaRPr lang="es-CO" sz="10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250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2187A724-B5A9-07C8-6C21-B83895450FA9}"/>
              </a:ext>
            </a:extLst>
          </p:cNvPr>
          <p:cNvSpPr/>
          <p:nvPr/>
        </p:nvSpPr>
        <p:spPr>
          <a:xfrm>
            <a:off x="0" y="578084"/>
            <a:ext cx="12188772" cy="62799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3F88B7D-E411-B942-C1D1-52D09C25DC5B}"/>
              </a:ext>
            </a:extLst>
          </p:cNvPr>
          <p:cNvSpPr txBox="1"/>
          <p:nvPr/>
        </p:nvSpPr>
        <p:spPr>
          <a:xfrm>
            <a:off x="237743" y="54864"/>
            <a:ext cx="6186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>
                <a:solidFill>
                  <a:schemeClr val="bg1"/>
                </a:solidFill>
              </a:rPr>
              <a:t>Ciclo de Vida y Arquitectura de los Datos</a:t>
            </a:r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F54AF302-90BE-1A06-0D9A-98EC1211CE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1"/>
          <a:stretch/>
        </p:blipFill>
        <p:spPr>
          <a:xfrm>
            <a:off x="909018" y="981782"/>
            <a:ext cx="7524428" cy="5419018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09FE79EF-56DE-9F16-B897-AC9456F898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628" y="1363133"/>
            <a:ext cx="2170676" cy="4709818"/>
          </a:xfrm>
          <a:prstGeom prst="rect">
            <a:avLst/>
          </a:prstGeom>
        </p:spPr>
      </p:pic>
      <p:cxnSp>
        <p:nvCxnSpPr>
          <p:cNvPr id="9" name="Conector angular 8">
            <a:extLst>
              <a:ext uri="{FF2B5EF4-FFF2-40B4-BE49-F238E27FC236}">
                <a16:creationId xmlns:a16="http://schemas.microsoft.com/office/drawing/2014/main" id="{F141877C-3196-2681-371B-D55AF4D84488}"/>
              </a:ext>
            </a:extLst>
          </p:cNvPr>
          <p:cNvCxnSpPr>
            <a:cxnSpLocks/>
          </p:cNvCxnSpPr>
          <p:nvPr/>
        </p:nvCxnSpPr>
        <p:spPr>
          <a:xfrm>
            <a:off x="8162226" y="881896"/>
            <a:ext cx="1811531" cy="426969"/>
          </a:xfrm>
          <a:prstGeom prst="bentConnector4">
            <a:avLst>
              <a:gd name="adj1" fmla="val 16901"/>
              <a:gd name="adj2" fmla="val -724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3BF8C857-3F83-C6A2-31E4-E5A6BE1F0B82}"/>
              </a:ext>
            </a:extLst>
          </p:cNvPr>
          <p:cNvCxnSpPr/>
          <p:nvPr/>
        </p:nvCxnSpPr>
        <p:spPr>
          <a:xfrm>
            <a:off x="8162226" y="881896"/>
            <a:ext cx="0" cy="57807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96427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B3F88B7D-E411-B942-C1D1-52D09C25DC5B}"/>
              </a:ext>
            </a:extLst>
          </p:cNvPr>
          <p:cNvSpPr txBox="1"/>
          <p:nvPr/>
        </p:nvSpPr>
        <p:spPr>
          <a:xfrm>
            <a:off x="237744" y="54864"/>
            <a:ext cx="7397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>
                <a:solidFill>
                  <a:schemeClr val="bg1"/>
                </a:solidFill>
              </a:rPr>
              <a:t>Entendimiento y Preparación de datos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6BBF489-47B9-763D-EE12-3DEE10E57C8C}"/>
              </a:ext>
            </a:extLst>
          </p:cNvPr>
          <p:cNvSpPr txBox="1"/>
          <p:nvPr/>
        </p:nvSpPr>
        <p:spPr>
          <a:xfrm>
            <a:off x="576197" y="791550"/>
            <a:ext cx="11047956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000">
                <a:latin typeface="+mj-lt"/>
              </a:rPr>
              <a:t>Información disponible: Posteriori, Priori, Pública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000">
                <a:latin typeface="+mj-lt"/>
              </a:rPr>
              <a:t>Preparación de datos: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s-CO" sz="2000">
                <a:latin typeface="+mj-lt"/>
              </a:rPr>
              <a:t>11 variables calculadas: </a:t>
            </a:r>
          </a:p>
          <a:p>
            <a:r>
              <a:rPr lang="es-CO">
                <a:latin typeface="+mj-lt"/>
              </a:rPr>
              <a:t>	</a:t>
            </a:r>
            <a:r>
              <a:rPr lang="es-CO" sz="1600" i="1">
                <a:latin typeface="+mj-lt"/>
              </a:rPr>
              <a:t>Tema del video, % de visualizaciones del video, Densidad recomendaciones y publicidad,  Minutos  de 	recomendaciones (3)</a:t>
            </a:r>
          </a:p>
          <a:p>
            <a:r>
              <a:rPr lang="es-CO" sz="1600" i="1">
                <a:latin typeface="+mj-lt"/>
              </a:rPr>
              <a:t>	y Publicidades (8), % minutos recomendaciones (3) y publicidades (8), día de la semana, </a:t>
            </a:r>
            <a:r>
              <a:rPr lang="es-CO" sz="1600" i="1" err="1">
                <a:latin typeface="+mj-lt"/>
              </a:rPr>
              <a:t>Polarity</a:t>
            </a:r>
            <a:r>
              <a:rPr lang="es-CO" sz="1600" i="1">
                <a:latin typeface="+mj-lt"/>
              </a:rPr>
              <a:t>, Marca éxito. </a:t>
            </a:r>
          </a:p>
          <a:p>
            <a:endParaRPr lang="es-CO" sz="1600" i="1">
              <a:latin typeface="+mj-lt"/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s-CO" sz="2000">
                <a:latin typeface="+mj-lt"/>
              </a:rPr>
              <a:t>Normalización variables a 2 y 8 días:</a:t>
            </a:r>
          </a:p>
          <a:p>
            <a:pPr lvl="1"/>
            <a:r>
              <a:rPr lang="es-CO">
                <a:latin typeface="+mj-lt"/>
              </a:rPr>
              <a:t>	</a:t>
            </a:r>
            <a:r>
              <a:rPr lang="es-CO" sz="1600" i="1">
                <a:latin typeface="+mj-lt"/>
              </a:rPr>
              <a:t>Ingresos estimados, % de visualizaciones del video, % </a:t>
            </a:r>
            <a:r>
              <a:rPr lang="es-CO" sz="1600" i="1" err="1">
                <a:latin typeface="+mj-lt"/>
              </a:rPr>
              <a:t>clicks</a:t>
            </a:r>
            <a:r>
              <a:rPr lang="es-CO" sz="1600" i="1">
                <a:latin typeface="+mj-lt"/>
              </a:rPr>
              <a:t> a impresiones, tiempo de visualización horas, </a:t>
            </a:r>
            <a:r>
              <a:rPr lang="es-CO" sz="1600" i="1" err="1">
                <a:latin typeface="+mj-lt"/>
              </a:rPr>
              <a:t>likes</a:t>
            </a:r>
            <a:r>
              <a:rPr lang="es-CO" sz="1600" i="1">
                <a:latin typeface="+mj-lt"/>
              </a:rPr>
              <a:t> y </a:t>
            </a:r>
            <a:r>
              <a:rPr lang="es-CO" sz="1600" i="1" err="1">
                <a:latin typeface="+mj-lt"/>
              </a:rPr>
              <a:t>dislikes</a:t>
            </a:r>
            <a:r>
              <a:rPr lang="es-CO" sz="1600" i="1"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000">
                <a:latin typeface="+mj-lt"/>
              </a:rPr>
              <a:t>Análisis de Sentimientos (</a:t>
            </a:r>
            <a:r>
              <a:rPr lang="es-CO" sz="2000" i="1" err="1">
                <a:latin typeface="+mj-lt"/>
              </a:rPr>
              <a:t>Polarity</a:t>
            </a:r>
            <a:r>
              <a:rPr lang="es-CO" sz="2000">
                <a:latin typeface="+mj-lt"/>
              </a:rPr>
              <a:t>)</a:t>
            </a:r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6C4D0193-DFD4-E9C5-8245-97A63D25F730}"/>
              </a:ext>
            </a:extLst>
          </p:cNvPr>
          <p:cNvGrpSpPr/>
          <p:nvPr/>
        </p:nvGrpSpPr>
        <p:grpSpPr>
          <a:xfrm>
            <a:off x="6159674" y="5273390"/>
            <a:ext cx="5589740" cy="610936"/>
            <a:chOff x="2235896" y="2836827"/>
            <a:chExt cx="6042676" cy="610936"/>
          </a:xfrm>
        </p:grpSpPr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DA69AAF9-9A83-550E-0A33-CB6B991AAAE8}"/>
                </a:ext>
              </a:extLst>
            </p:cNvPr>
            <p:cNvSpPr txBox="1"/>
            <p:nvPr/>
          </p:nvSpPr>
          <p:spPr>
            <a:xfrm>
              <a:off x="5228485" y="2996440"/>
              <a:ext cx="305008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1"/>
              <a:r>
                <a:rPr lang="es-CO">
                  <a:latin typeface="+mj-lt"/>
                </a:rPr>
                <a:t>De 94 a 8 variables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CuadroTexto 10">
                  <a:extLst>
                    <a:ext uri="{FF2B5EF4-FFF2-40B4-BE49-F238E27FC236}">
                      <a16:creationId xmlns:a16="http://schemas.microsoft.com/office/drawing/2014/main" id="{53E3D55B-59EF-5FFF-01A0-B63C5774819B}"/>
                    </a:ext>
                  </a:extLst>
                </p:cNvPr>
                <p:cNvSpPr txBox="1"/>
                <p:nvPr/>
              </p:nvSpPr>
              <p:spPr>
                <a:xfrm>
                  <a:off x="2235896" y="2836827"/>
                  <a:ext cx="2367419" cy="61093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s-CO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es-CO" i="0">
                            <a:latin typeface="Cambria Math" panose="02040503050406030204" pitchFamily="18" charset="0"/>
                          </a:rPr>
                          <m:t> = 1 −</m:t>
                        </m:r>
                        <m:f>
                          <m:fPr>
                            <m:ctrlPr>
                              <a:rPr lang="es-CO" i="1">
                                <a:solidFill>
                                  <a:srgbClr val="836967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s-CO" i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s-CO" i="0">
                                <a:latin typeface="Cambria Math" panose="02040503050406030204" pitchFamily="18" charset="0"/>
                              </a:rPr>
                              <m:t> </m:t>
                            </m:r>
                            <m:r>
                              <a:rPr lang="es-CO" i="1">
                                <a:latin typeface="Cambria Math" panose="02040503050406030204" pitchFamily="18" charset="0"/>
                              </a:rPr>
                              <m:t>𝐷</m:t>
                            </m:r>
                            <m:r>
                              <a:rPr lang="es-CO" i="0">
                                <a:latin typeface="Cambria Math" panose="02040503050406030204" pitchFamily="18" charset="0"/>
                              </a:rPr>
                              <m:t>− </m:t>
                            </m:r>
                            <m:r>
                              <a:rPr lang="es-CO" i="1">
                                <a:latin typeface="Cambria Math" panose="02040503050406030204" pitchFamily="18" charset="0"/>
                              </a:rPr>
                              <m:t>𝐷𝐼</m:t>
                            </m:r>
                          </m:den>
                        </m:f>
                      </m:oMath>
                    </m:oMathPara>
                  </a14:m>
                  <a:endParaRPr lang="es-CO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11" name="CuadroTexto 10">
                  <a:extLst>
                    <a:ext uri="{FF2B5EF4-FFF2-40B4-BE49-F238E27FC236}">
                      <a16:creationId xmlns:a16="http://schemas.microsoft.com/office/drawing/2014/main" id="{53E3D55B-59EF-5FFF-01A0-B63C5774819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35896" y="2836827"/>
                  <a:ext cx="2367419" cy="610936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Flecha abajo 11">
              <a:extLst>
                <a:ext uri="{FF2B5EF4-FFF2-40B4-BE49-F238E27FC236}">
                  <a16:creationId xmlns:a16="http://schemas.microsoft.com/office/drawing/2014/main" id="{DE100674-FB69-7C5F-391E-FAE6456DFED3}"/>
                </a:ext>
              </a:extLst>
            </p:cNvPr>
            <p:cNvSpPr/>
            <p:nvPr/>
          </p:nvSpPr>
          <p:spPr>
            <a:xfrm rot="16200000">
              <a:off x="5023638" y="2961539"/>
              <a:ext cx="363442" cy="483349"/>
            </a:xfrm>
            <a:prstGeom prst="downArrow">
              <a:avLst/>
            </a:prstGeom>
            <a:solidFill>
              <a:srgbClr val="028B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>
                <a:latin typeface="+mj-lt"/>
              </a:endParaRPr>
            </a:p>
          </p:txBody>
        </p:sp>
      </p:grpSp>
      <p:sp>
        <p:nvSpPr>
          <p:cNvPr id="15" name="CuadroTexto 14">
            <a:extLst>
              <a:ext uri="{FF2B5EF4-FFF2-40B4-BE49-F238E27FC236}">
                <a16:creationId xmlns:a16="http://schemas.microsoft.com/office/drawing/2014/main" id="{AFD99550-BD1C-3A62-B45D-3CE875F48D74}"/>
              </a:ext>
            </a:extLst>
          </p:cNvPr>
          <p:cNvSpPr txBox="1"/>
          <p:nvPr/>
        </p:nvSpPr>
        <p:spPr>
          <a:xfrm>
            <a:off x="3109587" y="5086416"/>
            <a:ext cx="3228583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000">
                <a:latin typeface="+mj-lt"/>
              </a:rPr>
              <a:t>Filtrado de datos: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s-CO" sz="2000">
                <a:latin typeface="+mj-lt"/>
              </a:rPr>
              <a:t>Precisión de variable: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3A0944EB-9FA6-0973-38FC-CDAF0ACF52B5}"/>
              </a:ext>
            </a:extLst>
          </p:cNvPr>
          <p:cNvSpPr txBox="1"/>
          <p:nvPr/>
        </p:nvSpPr>
        <p:spPr>
          <a:xfrm>
            <a:off x="1923373" y="4365762"/>
            <a:ext cx="807239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000">
                <a:latin typeface="+mj-lt"/>
              </a:rPr>
              <a:t>Imputación variables: Minutos de recomendaciones y Publicidades nulos</a:t>
            </a:r>
          </a:p>
        </p:txBody>
      </p:sp>
      <p:sp>
        <p:nvSpPr>
          <p:cNvPr id="21" name="Flecha abajo 20">
            <a:extLst>
              <a:ext uri="{FF2B5EF4-FFF2-40B4-BE49-F238E27FC236}">
                <a16:creationId xmlns:a16="http://schemas.microsoft.com/office/drawing/2014/main" id="{7866AAFC-B453-3BE7-89F7-45D9DE81F3B8}"/>
              </a:ext>
            </a:extLst>
          </p:cNvPr>
          <p:cNvSpPr/>
          <p:nvPr/>
        </p:nvSpPr>
        <p:spPr>
          <a:xfrm rot="16200000">
            <a:off x="9994675" y="4354452"/>
            <a:ext cx="363442" cy="447119"/>
          </a:xfrm>
          <a:prstGeom prst="downArrow">
            <a:avLst/>
          </a:prstGeom>
          <a:solidFill>
            <a:srgbClr val="028B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96545D57-D739-F442-2DA2-BE3AD68CD8C6}"/>
              </a:ext>
            </a:extLst>
          </p:cNvPr>
          <p:cNvSpPr txBox="1"/>
          <p:nvPr/>
        </p:nvSpPr>
        <p:spPr>
          <a:xfrm>
            <a:off x="10466403" y="4290225"/>
            <a:ext cx="14154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>
                <a:latin typeface="+mj-lt"/>
              </a:rPr>
              <a:t>Duración del video</a:t>
            </a:r>
          </a:p>
        </p:txBody>
      </p:sp>
    </p:spTree>
    <p:extLst>
      <p:ext uri="{BB962C8B-B14F-4D97-AF65-F5344CB8AC3E}">
        <p14:creationId xmlns:p14="http://schemas.microsoft.com/office/powerpoint/2010/main" val="9682423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8C493927-7492-1299-DC35-BA05C864ADB0}"/>
              </a:ext>
            </a:extLst>
          </p:cNvPr>
          <p:cNvSpPr/>
          <p:nvPr/>
        </p:nvSpPr>
        <p:spPr>
          <a:xfrm>
            <a:off x="0" y="578084"/>
            <a:ext cx="12200220" cy="62799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3F88B7D-E411-B942-C1D1-52D09C25DC5B}"/>
              </a:ext>
            </a:extLst>
          </p:cNvPr>
          <p:cNvSpPr txBox="1"/>
          <p:nvPr/>
        </p:nvSpPr>
        <p:spPr>
          <a:xfrm>
            <a:off x="237744" y="54864"/>
            <a:ext cx="7397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>
                <a:solidFill>
                  <a:schemeClr val="bg1"/>
                </a:solidFill>
              </a:rPr>
              <a:t>Entendimiento y Preparación de datos</a:t>
            </a:r>
          </a:p>
        </p:txBody>
      </p:sp>
      <p:pic>
        <p:nvPicPr>
          <p:cNvPr id="5" name="Imagen 4" descr="/var/folders/g6/y533_v455cd601kxt2034x2r0000gp/T/com.microsoft.Word/Content.MSO/8AB7A985.tmp">
            <a:extLst>
              <a:ext uri="{FF2B5EF4-FFF2-40B4-BE49-F238E27FC236}">
                <a16:creationId xmlns:a16="http://schemas.microsoft.com/office/drawing/2014/main" id="{777ADF04-BBF6-4815-8971-2C1366E442F1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461" y="1278611"/>
            <a:ext cx="5653006" cy="48935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Imagen 10" descr="Gráfico&#10;&#10;Descripción generada automáticamente">
            <a:extLst>
              <a:ext uri="{FF2B5EF4-FFF2-40B4-BE49-F238E27FC236}">
                <a16:creationId xmlns:a16="http://schemas.microsoft.com/office/drawing/2014/main" id="{9DB2AF8F-A10A-4321-A707-EB08E53008A1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7620863" y="4152299"/>
            <a:ext cx="3429001" cy="23029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Imagen 11" descr="Gráfico, Gráfico de cajas y bigotes&#10;&#10;Descripción generada automáticamente">
            <a:extLst>
              <a:ext uri="{FF2B5EF4-FFF2-40B4-BE49-F238E27FC236}">
                <a16:creationId xmlns:a16="http://schemas.microsoft.com/office/drawing/2014/main" id="{21AB7294-AFCE-4CD0-BB70-F9FC774691B3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7513320" y="871294"/>
            <a:ext cx="3672840" cy="27146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408453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f5741e0-e02c-4fbf-a27a-43fa622c28fc" xsi:nil="true"/>
    <lcf76f155ced4ddcb4097134ff3c332f xmlns="7e5f90cc-4612-46ba-ae6e-7adee3f043f1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16FDDC237907147A8560293CC392E6B" ma:contentTypeVersion="13" ma:contentTypeDescription="Crear nuevo documento." ma:contentTypeScope="" ma:versionID="d2c946dd700dfb3f996be14a094f5786">
  <xsd:schema xmlns:xsd="http://www.w3.org/2001/XMLSchema" xmlns:xs="http://www.w3.org/2001/XMLSchema" xmlns:p="http://schemas.microsoft.com/office/2006/metadata/properties" xmlns:ns2="7e5f90cc-4612-46ba-ae6e-7adee3f043f1" xmlns:ns3="8f5741e0-e02c-4fbf-a27a-43fa622c28fc" targetNamespace="http://schemas.microsoft.com/office/2006/metadata/properties" ma:root="true" ma:fieldsID="aa9769c405e5ea8be384d62d03e6cb42" ns2:_="" ns3:_="">
    <xsd:import namespace="7e5f90cc-4612-46ba-ae6e-7adee3f043f1"/>
    <xsd:import namespace="8f5741e0-e02c-4fbf-a27a-43fa622c28f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SearchPropertie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5f90cc-4612-46ba-ae6e-7adee3f043f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Etiquetas de imagen" ma:readOnly="false" ma:fieldId="{5cf76f15-5ced-4ddc-b409-7134ff3c332f}" ma:taxonomyMulti="true" ma:sspId="0aef40d5-b715-412d-bec7-270c5812204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5741e0-e02c-4fbf-a27a-43fa622c28fc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12b82126-66d9-4016-a974-9265c35d7918}" ma:internalName="TaxCatchAll" ma:showField="CatchAllData" ma:web="8f5741e0-e02c-4fbf-a27a-43fa622c28f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6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7A40C4-254A-4355-ADDA-F9C13413ED4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17608EB-81BE-408C-BA3A-6EC1811458B3}">
  <ds:schemaRefs>
    <ds:schemaRef ds:uri="7e5f90cc-4612-46ba-ae6e-7adee3f043f1"/>
    <ds:schemaRef ds:uri="8f5741e0-e02c-4fbf-a27a-43fa622c28f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198F78E-2AF6-490B-B504-C0A6D80ABE33}">
  <ds:schemaRefs>
    <ds:schemaRef ds:uri="7e5f90cc-4612-46ba-ae6e-7adee3f043f1"/>
    <ds:schemaRef ds:uri="8f5741e0-e02c-4fbf-a27a-43fa622c28f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11</Slides>
  <Notes>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Tema de Office</vt:lpstr>
      <vt:lpstr>PowerPoint Presentation</vt:lpstr>
      <vt:lpstr>PowerPoint Presentation</vt:lpstr>
      <vt:lpstr>PowerPoint Presentation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Vanessa Osorio Urrea</dc:creator>
  <cp:revision>19</cp:revision>
  <dcterms:created xsi:type="dcterms:W3CDTF">2022-12-05T23:29:31Z</dcterms:created>
  <dcterms:modified xsi:type="dcterms:W3CDTF">2022-12-10T03:17:20Z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0x010100416FDDC237907147A8560293CC392E6B</vt:lpwstr>
  </property>
  <property fmtid="{D5CDD505-2E9C-101B-9397-08002B2CF9AE}" pid="3" name="MediaServiceImageTags">
    <vt:lpwstr/>
  </property>
</Properties>
</file>

<file path=docProps/thumbnail.jpeg>
</file>